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Lst>
  <p:sldSz cx="18288000" cy="10287000"/>
  <p:notesSz cx="6858000" cy="9144000"/>
  <p:embeddedFontLst>
    <p:embeddedFont>
      <p:font typeface="Montserrat Heavy" charset="1" panose="00000A00000000000000"/>
      <p:regular r:id="rId16"/>
    </p:embeddedFont>
    <p:embeddedFont>
      <p:font typeface="Montserrat Classic Bold" charset="1" panose="00000800000000000000"/>
      <p:regular r:id="rId17"/>
    </p:embeddedFont>
    <p:embeddedFont>
      <p:font typeface="Montserrat Medium" charset="1" panose="00000600000000000000"/>
      <p:regular r:id="rId18"/>
    </p:embeddedFont>
    <p:embeddedFont>
      <p:font typeface="Montserrat Medium Italics" charset="1" panose="00000600000000000000"/>
      <p:regular r:id="rId19"/>
    </p:embeddedFont>
    <p:embeddedFont>
      <p:font typeface="Open Sans Bold" charset="1" panose="020B0806030504020204"/>
      <p:regular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2.png" Type="http://schemas.openxmlformats.org/officeDocument/2006/relationships/image"/><Relationship Id="rId4" Target="../media/image3.svg" Type="http://schemas.openxmlformats.org/officeDocument/2006/relationships/image"/><Relationship Id="rId5" Target="../media/image4.png" Type="http://schemas.openxmlformats.org/officeDocument/2006/relationships/image"/><Relationship Id="rId6" Target="../media/image5.svg" Type="http://schemas.openxmlformats.org/officeDocument/2006/relationships/image"/><Relationship Id="rId7" Target="../media/image6.png" Type="http://schemas.openxmlformats.org/officeDocument/2006/relationships/image"/><Relationship Id="rId8" Target="../media/image7.sv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8.png" Type="http://schemas.openxmlformats.org/officeDocument/2006/relationships/image"/><Relationship Id="rId4" Target="../media/image9.svg" Type="http://schemas.openxmlformats.org/officeDocument/2006/relationships/image"/><Relationship Id="rId5" Target="../media/image38.png" Type="http://schemas.openxmlformats.org/officeDocument/2006/relationships/image"/><Relationship Id="rId6" Target="../media/image6.png" Type="http://schemas.openxmlformats.org/officeDocument/2006/relationships/image"/><Relationship Id="rId7" Target="../media/image7.sv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8.png" Type="http://schemas.openxmlformats.org/officeDocument/2006/relationships/image"/><Relationship Id="rId4" Target="../media/image9.svg" Type="http://schemas.openxmlformats.org/officeDocument/2006/relationships/image"/><Relationship Id="rId5" Target="../media/image10.png" Type="http://schemas.openxmlformats.org/officeDocument/2006/relationships/image"/><Relationship Id="rId6" Target="../media/image6.png" Type="http://schemas.openxmlformats.org/officeDocument/2006/relationships/image"/><Relationship Id="rId7" Target="../media/image7.sv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11.png" Type="http://schemas.openxmlformats.org/officeDocument/2006/relationships/image"/><Relationship Id="rId4" Target="../media/image12.svg" Type="http://schemas.openxmlformats.org/officeDocument/2006/relationships/image"/><Relationship Id="rId5" Target="../media/image13.png" Type="http://schemas.openxmlformats.org/officeDocument/2006/relationships/image"/><Relationship Id="rId6" Target="../media/image6.png" Type="http://schemas.openxmlformats.org/officeDocument/2006/relationships/image"/><Relationship Id="rId7" Target="../media/image7.sv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14.png" Type="http://schemas.openxmlformats.org/officeDocument/2006/relationships/image"/><Relationship Id="rId4" Target="../media/image15.svg" Type="http://schemas.openxmlformats.org/officeDocument/2006/relationships/image"/><Relationship Id="rId5" Target="../media/image16.png" Type="http://schemas.openxmlformats.org/officeDocument/2006/relationships/image"/><Relationship Id="rId6" Target="../media/image6.png" Type="http://schemas.openxmlformats.org/officeDocument/2006/relationships/image"/><Relationship Id="rId7" Target="../media/image7.sv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11.png" Type="http://schemas.openxmlformats.org/officeDocument/2006/relationships/image"/><Relationship Id="rId4" Target="../media/image12.svg" Type="http://schemas.openxmlformats.org/officeDocument/2006/relationships/image"/><Relationship Id="rId5" Target="../media/image17.png" Type="http://schemas.openxmlformats.org/officeDocument/2006/relationships/image"/><Relationship Id="rId6" Target="../media/image18.svg" Type="http://schemas.openxmlformats.org/officeDocument/2006/relationships/image"/><Relationship Id="rId7" Target="../media/image19.png" Type="http://schemas.openxmlformats.org/officeDocument/2006/relationships/image"/><Relationship Id="rId8" Target="../media/image6.png" Type="http://schemas.openxmlformats.org/officeDocument/2006/relationships/image"/><Relationship Id="rId9" Target="../media/image7.sv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5.png" Type="http://schemas.openxmlformats.org/officeDocument/2006/relationships/image"/><Relationship Id="rId11" Target="../media/image26.svg" Type="http://schemas.openxmlformats.org/officeDocument/2006/relationships/image"/><Relationship Id="rId12" Target="../media/image6.png" Type="http://schemas.openxmlformats.org/officeDocument/2006/relationships/image"/><Relationship Id="rId13" Target="../media/image7.svg" Type="http://schemas.openxmlformats.org/officeDocument/2006/relationships/image"/><Relationship Id="rId2" Target="../media/image1.jpeg" Type="http://schemas.openxmlformats.org/officeDocument/2006/relationships/image"/><Relationship Id="rId3" Target="../media/image8.png" Type="http://schemas.openxmlformats.org/officeDocument/2006/relationships/image"/><Relationship Id="rId4" Target="../media/image9.svg" Type="http://schemas.openxmlformats.org/officeDocument/2006/relationships/image"/><Relationship Id="rId5" Target="../media/image20.png" Type="http://schemas.openxmlformats.org/officeDocument/2006/relationships/image"/><Relationship Id="rId6" Target="../media/image21.png" Type="http://schemas.openxmlformats.org/officeDocument/2006/relationships/image"/><Relationship Id="rId7" Target="../media/image22.svg" Type="http://schemas.openxmlformats.org/officeDocument/2006/relationships/image"/><Relationship Id="rId8" Target="../media/image23.png" Type="http://schemas.openxmlformats.org/officeDocument/2006/relationships/image"/><Relationship Id="rId9" Target="../media/image24.sv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11.png" Type="http://schemas.openxmlformats.org/officeDocument/2006/relationships/image"/><Relationship Id="rId4" Target="../media/image12.svg" Type="http://schemas.openxmlformats.org/officeDocument/2006/relationships/image"/><Relationship Id="rId5" Target="../media/image27.png" Type="http://schemas.openxmlformats.org/officeDocument/2006/relationships/image"/><Relationship Id="rId6" Target="../media/image6.png" Type="http://schemas.openxmlformats.org/officeDocument/2006/relationships/image"/><Relationship Id="rId7" Target="../media/image7.sv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28.png" Type="http://schemas.openxmlformats.org/officeDocument/2006/relationships/image"/><Relationship Id="rId4" Target="../media/image11.png" Type="http://schemas.openxmlformats.org/officeDocument/2006/relationships/image"/><Relationship Id="rId5" Target="../media/image12.svg" Type="http://schemas.openxmlformats.org/officeDocument/2006/relationships/image"/><Relationship Id="rId6" Target="../media/image29.png" Type="http://schemas.openxmlformats.org/officeDocument/2006/relationships/image"/><Relationship Id="rId7" Target="../media/image30.svg" Type="http://schemas.openxmlformats.org/officeDocument/2006/relationships/image"/><Relationship Id="rId8" Target="../media/image6.png" Type="http://schemas.openxmlformats.org/officeDocument/2006/relationships/image"/><Relationship Id="rId9" Target="../media/image7.sv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1.png" Type="http://schemas.openxmlformats.org/officeDocument/2006/relationships/image"/><Relationship Id="rId11" Target="../media/image12.svg" Type="http://schemas.openxmlformats.org/officeDocument/2006/relationships/image"/><Relationship Id="rId12" Target="../media/image6.png" Type="http://schemas.openxmlformats.org/officeDocument/2006/relationships/image"/><Relationship Id="rId13" Target="../media/image7.svg" Type="http://schemas.openxmlformats.org/officeDocument/2006/relationships/image"/><Relationship Id="rId2" Target="../media/image1.jpeg" Type="http://schemas.openxmlformats.org/officeDocument/2006/relationships/image"/><Relationship Id="rId3" Target="../media/image31.png" Type="http://schemas.openxmlformats.org/officeDocument/2006/relationships/image"/><Relationship Id="rId4" Target="../media/image32.svg" Type="http://schemas.openxmlformats.org/officeDocument/2006/relationships/image"/><Relationship Id="rId5" Target="../media/image33.png" Type="http://schemas.openxmlformats.org/officeDocument/2006/relationships/image"/><Relationship Id="rId6" Target="../media/image34.png" Type="http://schemas.openxmlformats.org/officeDocument/2006/relationships/image"/><Relationship Id="rId7" Target="../media/image35.png" Type="http://schemas.openxmlformats.org/officeDocument/2006/relationships/image"/><Relationship Id="rId8" Target="../media/image36.png" Type="http://schemas.openxmlformats.org/officeDocument/2006/relationships/image"/><Relationship Id="rId9" Target="../media/image37.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222" r="0" b="-9222"/>
            </a:stretch>
          </a:blipFill>
        </p:spPr>
      </p:sp>
      <p:sp>
        <p:nvSpPr>
          <p:cNvPr name="Freeform 3" id="3"/>
          <p:cNvSpPr/>
          <p:nvPr/>
        </p:nvSpPr>
        <p:spPr>
          <a:xfrm flipH="true" flipV="false" rot="-1895345">
            <a:off x="5113569" y="4463163"/>
            <a:ext cx="18155644" cy="12246807"/>
          </a:xfrm>
          <a:custGeom>
            <a:avLst/>
            <a:gdLst/>
            <a:ahLst/>
            <a:cxnLst/>
            <a:rect r="r" b="b" t="t" l="l"/>
            <a:pathLst>
              <a:path h="12246807" w="18155644">
                <a:moveTo>
                  <a:pt x="18155643" y="0"/>
                </a:moveTo>
                <a:lnTo>
                  <a:pt x="0" y="0"/>
                </a:lnTo>
                <a:lnTo>
                  <a:pt x="0" y="12246807"/>
                </a:lnTo>
                <a:lnTo>
                  <a:pt x="18155643" y="12246807"/>
                </a:lnTo>
                <a:lnTo>
                  <a:pt x="18155643"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9144000" y="2292836"/>
            <a:ext cx="8089645" cy="7513258"/>
          </a:xfrm>
          <a:custGeom>
            <a:avLst/>
            <a:gdLst/>
            <a:ahLst/>
            <a:cxnLst/>
            <a:rect r="r" b="b" t="t" l="l"/>
            <a:pathLst>
              <a:path h="7513258" w="8089645">
                <a:moveTo>
                  <a:pt x="0" y="0"/>
                </a:moveTo>
                <a:lnTo>
                  <a:pt x="8089645" y="0"/>
                </a:lnTo>
                <a:lnTo>
                  <a:pt x="8089645" y="7513258"/>
                </a:lnTo>
                <a:lnTo>
                  <a:pt x="0" y="751325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5" id="5"/>
          <p:cNvSpPr/>
          <p:nvPr/>
        </p:nvSpPr>
        <p:spPr>
          <a:xfrm flipH="false" flipV="false" rot="0">
            <a:off x="13204902" y="528472"/>
            <a:ext cx="1118994" cy="1309461"/>
          </a:xfrm>
          <a:custGeom>
            <a:avLst/>
            <a:gdLst/>
            <a:ahLst/>
            <a:cxnLst/>
            <a:rect r="r" b="b" t="t" l="l"/>
            <a:pathLst>
              <a:path h="1309461" w="1118994">
                <a:moveTo>
                  <a:pt x="0" y="0"/>
                </a:moveTo>
                <a:lnTo>
                  <a:pt x="1118994" y="0"/>
                </a:lnTo>
                <a:lnTo>
                  <a:pt x="1118994" y="1309461"/>
                </a:lnTo>
                <a:lnTo>
                  <a:pt x="0" y="1309461"/>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6" id="6"/>
          <p:cNvSpPr txBox="true"/>
          <p:nvPr/>
        </p:nvSpPr>
        <p:spPr>
          <a:xfrm rot="0">
            <a:off x="1028700" y="983177"/>
            <a:ext cx="6880983" cy="1848429"/>
          </a:xfrm>
          <a:prstGeom prst="rect">
            <a:avLst/>
          </a:prstGeom>
        </p:spPr>
        <p:txBody>
          <a:bodyPr anchor="t" rtlCol="false" tIns="0" lIns="0" bIns="0" rIns="0">
            <a:spAutoFit/>
          </a:bodyPr>
          <a:lstStyle/>
          <a:p>
            <a:pPr algn="l">
              <a:lnSpc>
                <a:spcPts val="15191"/>
              </a:lnSpc>
            </a:pPr>
            <a:r>
              <a:rPr lang="en-US" b="true" sz="10850">
                <a:solidFill>
                  <a:srgbClr val="342424"/>
                </a:solidFill>
                <a:latin typeface="Montserrat Heavy"/>
                <a:ea typeface="Montserrat Heavy"/>
                <a:cs typeface="Montserrat Heavy"/>
                <a:sym typeface="Montserrat Heavy"/>
              </a:rPr>
              <a:t>DIGITAL</a:t>
            </a:r>
          </a:p>
        </p:txBody>
      </p:sp>
      <p:sp>
        <p:nvSpPr>
          <p:cNvPr name="TextBox 7" id="7"/>
          <p:cNvSpPr txBox="true"/>
          <p:nvPr/>
        </p:nvSpPr>
        <p:spPr>
          <a:xfrm rot="0">
            <a:off x="1028700" y="4227352"/>
            <a:ext cx="6392085" cy="1848429"/>
          </a:xfrm>
          <a:prstGeom prst="rect">
            <a:avLst/>
          </a:prstGeom>
        </p:spPr>
        <p:txBody>
          <a:bodyPr anchor="t" rtlCol="false" tIns="0" lIns="0" bIns="0" rIns="0">
            <a:spAutoFit/>
          </a:bodyPr>
          <a:lstStyle/>
          <a:p>
            <a:pPr algn="l">
              <a:lnSpc>
                <a:spcPts val="15191"/>
              </a:lnSpc>
            </a:pPr>
            <a:r>
              <a:rPr lang="en-US" b="true" sz="10850">
                <a:solidFill>
                  <a:srgbClr val="3E4677"/>
                </a:solidFill>
                <a:latin typeface="Montserrat Heavy"/>
                <a:ea typeface="Montserrat Heavy"/>
                <a:cs typeface="Montserrat Heavy"/>
                <a:sym typeface="Montserrat Heavy"/>
              </a:rPr>
              <a:t>AGENCY</a:t>
            </a:r>
          </a:p>
        </p:txBody>
      </p:sp>
      <p:sp>
        <p:nvSpPr>
          <p:cNvPr name="TextBox 8" id="8"/>
          <p:cNvSpPr txBox="true"/>
          <p:nvPr/>
        </p:nvSpPr>
        <p:spPr>
          <a:xfrm rot="0">
            <a:off x="1028700" y="2605265"/>
            <a:ext cx="9425431" cy="1848429"/>
          </a:xfrm>
          <a:prstGeom prst="rect">
            <a:avLst/>
          </a:prstGeom>
        </p:spPr>
        <p:txBody>
          <a:bodyPr anchor="t" rtlCol="false" tIns="0" lIns="0" bIns="0" rIns="0">
            <a:spAutoFit/>
          </a:bodyPr>
          <a:lstStyle/>
          <a:p>
            <a:pPr algn="l">
              <a:lnSpc>
                <a:spcPts val="15191"/>
              </a:lnSpc>
            </a:pPr>
            <a:r>
              <a:rPr lang="en-US" b="true" sz="10850">
                <a:solidFill>
                  <a:srgbClr val="342424"/>
                </a:solidFill>
                <a:latin typeface="Montserrat Heavy"/>
                <a:ea typeface="Montserrat Heavy"/>
                <a:cs typeface="Montserrat Heavy"/>
                <a:sym typeface="Montserrat Heavy"/>
              </a:rPr>
              <a:t>MARKETING</a:t>
            </a:r>
          </a:p>
        </p:txBody>
      </p:sp>
      <p:sp>
        <p:nvSpPr>
          <p:cNvPr name="TextBox 9" id="9"/>
          <p:cNvSpPr txBox="true"/>
          <p:nvPr/>
        </p:nvSpPr>
        <p:spPr>
          <a:xfrm rot="0">
            <a:off x="14453150" y="735291"/>
            <a:ext cx="3538843" cy="529667"/>
          </a:xfrm>
          <a:prstGeom prst="rect">
            <a:avLst/>
          </a:prstGeom>
        </p:spPr>
        <p:txBody>
          <a:bodyPr anchor="t" rtlCol="false" tIns="0" lIns="0" bIns="0" rIns="0">
            <a:spAutoFit/>
          </a:bodyPr>
          <a:lstStyle/>
          <a:p>
            <a:pPr algn="l">
              <a:lnSpc>
                <a:spcPts val="4398"/>
              </a:lnSpc>
            </a:pPr>
            <a:r>
              <a:rPr lang="en-US" b="true" sz="3141" spc="62">
                <a:solidFill>
                  <a:srgbClr val="342424"/>
                </a:solidFill>
                <a:latin typeface="Montserrat Classic Bold"/>
                <a:ea typeface="Montserrat Classic Bold"/>
                <a:cs typeface="Montserrat Classic Bold"/>
                <a:sym typeface="Montserrat Classic Bold"/>
              </a:rPr>
              <a:t>WARDIERE INC.</a:t>
            </a:r>
          </a:p>
        </p:txBody>
      </p:sp>
      <p:sp>
        <p:nvSpPr>
          <p:cNvPr name="TextBox 10" id="10"/>
          <p:cNvSpPr txBox="true"/>
          <p:nvPr/>
        </p:nvSpPr>
        <p:spPr>
          <a:xfrm rot="0">
            <a:off x="14453150" y="1242178"/>
            <a:ext cx="2780495" cy="339019"/>
          </a:xfrm>
          <a:prstGeom prst="rect">
            <a:avLst/>
          </a:prstGeom>
        </p:spPr>
        <p:txBody>
          <a:bodyPr anchor="t" rtlCol="false" tIns="0" lIns="0" bIns="0" rIns="0">
            <a:spAutoFit/>
          </a:bodyPr>
          <a:lstStyle/>
          <a:p>
            <a:pPr algn="l">
              <a:lnSpc>
                <a:spcPts val="2837"/>
              </a:lnSpc>
            </a:pPr>
            <a:r>
              <a:rPr lang="en-US" sz="2026" b="true">
                <a:solidFill>
                  <a:srgbClr val="F37F78"/>
                </a:solidFill>
                <a:latin typeface="Montserrat Medium"/>
                <a:ea typeface="Montserrat Medium"/>
                <a:cs typeface="Montserrat Medium"/>
                <a:sym typeface="Montserrat Medium"/>
              </a:rPr>
              <a:t>Marketing Agency</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222" r="0" b="-9222"/>
            </a:stretch>
          </a:blipFill>
        </p:spPr>
      </p:sp>
      <p:sp>
        <p:nvSpPr>
          <p:cNvPr name="Freeform 3" id="3"/>
          <p:cNvSpPr/>
          <p:nvPr/>
        </p:nvSpPr>
        <p:spPr>
          <a:xfrm flipH="false" flipV="false" rot="965953">
            <a:off x="-1201473" y="4638272"/>
            <a:ext cx="19600627" cy="14825201"/>
          </a:xfrm>
          <a:custGeom>
            <a:avLst/>
            <a:gdLst/>
            <a:ahLst/>
            <a:cxnLst/>
            <a:rect r="r" b="b" t="t" l="l"/>
            <a:pathLst>
              <a:path h="14825201" w="19600627">
                <a:moveTo>
                  <a:pt x="0" y="0"/>
                </a:moveTo>
                <a:lnTo>
                  <a:pt x="19600627" y="0"/>
                </a:lnTo>
                <a:lnTo>
                  <a:pt x="19600627" y="14825201"/>
                </a:lnTo>
                <a:lnTo>
                  <a:pt x="0" y="14825201"/>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true" flipV="false" rot="10297632">
            <a:off x="3725694" y="-9219692"/>
            <a:ext cx="17112376" cy="12943179"/>
          </a:xfrm>
          <a:custGeom>
            <a:avLst/>
            <a:gdLst/>
            <a:ahLst/>
            <a:cxnLst/>
            <a:rect r="r" b="b" t="t" l="l"/>
            <a:pathLst>
              <a:path h="12943179" w="17112376">
                <a:moveTo>
                  <a:pt x="17112375" y="0"/>
                </a:moveTo>
                <a:lnTo>
                  <a:pt x="0" y="0"/>
                </a:lnTo>
                <a:lnTo>
                  <a:pt x="0" y="12943178"/>
                </a:lnTo>
                <a:lnTo>
                  <a:pt x="17112375" y="12943178"/>
                </a:lnTo>
                <a:lnTo>
                  <a:pt x="17112375"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5" id="5"/>
          <p:cNvSpPr/>
          <p:nvPr/>
        </p:nvSpPr>
        <p:spPr>
          <a:xfrm flipH="false" flipV="false" rot="0">
            <a:off x="1028700" y="2990948"/>
            <a:ext cx="8653872" cy="6706750"/>
          </a:xfrm>
          <a:custGeom>
            <a:avLst/>
            <a:gdLst/>
            <a:ahLst/>
            <a:cxnLst/>
            <a:rect r="r" b="b" t="t" l="l"/>
            <a:pathLst>
              <a:path h="6706750" w="8653872">
                <a:moveTo>
                  <a:pt x="0" y="0"/>
                </a:moveTo>
                <a:lnTo>
                  <a:pt x="8653872" y="0"/>
                </a:lnTo>
                <a:lnTo>
                  <a:pt x="8653872" y="6706751"/>
                </a:lnTo>
                <a:lnTo>
                  <a:pt x="0" y="6706751"/>
                </a:lnTo>
                <a:lnTo>
                  <a:pt x="0" y="0"/>
                </a:lnTo>
                <a:close/>
              </a:path>
            </a:pathLst>
          </a:custGeom>
          <a:blipFill>
            <a:blip r:embed="rId5"/>
            <a:stretch>
              <a:fillRect l="0" t="0" r="0" b="0"/>
            </a:stretch>
          </a:blipFill>
        </p:spPr>
      </p:sp>
      <p:sp>
        <p:nvSpPr>
          <p:cNvPr name="TextBox 6" id="6"/>
          <p:cNvSpPr txBox="true"/>
          <p:nvPr/>
        </p:nvSpPr>
        <p:spPr>
          <a:xfrm rot="0">
            <a:off x="9549222" y="2452609"/>
            <a:ext cx="8069418" cy="2579998"/>
          </a:xfrm>
          <a:prstGeom prst="rect">
            <a:avLst/>
          </a:prstGeom>
        </p:spPr>
        <p:txBody>
          <a:bodyPr anchor="t" rtlCol="false" tIns="0" lIns="0" bIns="0" rIns="0">
            <a:spAutoFit/>
          </a:bodyPr>
          <a:lstStyle/>
          <a:p>
            <a:pPr algn="ctr">
              <a:lnSpc>
                <a:spcPts val="21001"/>
              </a:lnSpc>
            </a:pPr>
            <a:r>
              <a:rPr lang="en-US" b="true" sz="15000" spc="300">
                <a:solidFill>
                  <a:srgbClr val="3E4677"/>
                </a:solidFill>
                <a:latin typeface="Montserrat Classic Bold"/>
                <a:ea typeface="Montserrat Classic Bold"/>
                <a:cs typeface="Montserrat Classic Bold"/>
                <a:sym typeface="Montserrat Classic Bold"/>
              </a:rPr>
              <a:t>THANK</a:t>
            </a:r>
          </a:p>
        </p:txBody>
      </p:sp>
      <p:sp>
        <p:nvSpPr>
          <p:cNvPr name="TextBox 7" id="7"/>
          <p:cNvSpPr txBox="true"/>
          <p:nvPr/>
        </p:nvSpPr>
        <p:spPr>
          <a:xfrm rot="0">
            <a:off x="11168881" y="4472926"/>
            <a:ext cx="5058700" cy="2579998"/>
          </a:xfrm>
          <a:prstGeom prst="rect">
            <a:avLst/>
          </a:prstGeom>
        </p:spPr>
        <p:txBody>
          <a:bodyPr anchor="t" rtlCol="false" tIns="0" lIns="0" bIns="0" rIns="0">
            <a:spAutoFit/>
          </a:bodyPr>
          <a:lstStyle/>
          <a:p>
            <a:pPr algn="ctr">
              <a:lnSpc>
                <a:spcPts val="21001"/>
              </a:lnSpc>
            </a:pPr>
            <a:r>
              <a:rPr lang="en-US" b="true" sz="15000" spc="300">
                <a:solidFill>
                  <a:srgbClr val="3E4677"/>
                </a:solidFill>
                <a:latin typeface="Montserrat Classic Bold"/>
                <a:ea typeface="Montserrat Classic Bold"/>
                <a:cs typeface="Montserrat Classic Bold"/>
                <a:sym typeface="Montserrat Classic Bold"/>
              </a:rPr>
              <a:t>YOU</a:t>
            </a:r>
          </a:p>
        </p:txBody>
      </p:sp>
      <p:sp>
        <p:nvSpPr>
          <p:cNvPr name="Freeform 8" id="8"/>
          <p:cNvSpPr/>
          <p:nvPr/>
        </p:nvSpPr>
        <p:spPr>
          <a:xfrm flipH="false" flipV="false" rot="0">
            <a:off x="724706" y="513448"/>
            <a:ext cx="1118994" cy="1309461"/>
          </a:xfrm>
          <a:custGeom>
            <a:avLst/>
            <a:gdLst/>
            <a:ahLst/>
            <a:cxnLst/>
            <a:rect r="r" b="b" t="t" l="l"/>
            <a:pathLst>
              <a:path h="1309461" w="1118994">
                <a:moveTo>
                  <a:pt x="0" y="0"/>
                </a:moveTo>
                <a:lnTo>
                  <a:pt x="1118994" y="0"/>
                </a:lnTo>
                <a:lnTo>
                  <a:pt x="1118994" y="1309461"/>
                </a:lnTo>
                <a:lnTo>
                  <a:pt x="0" y="1309461"/>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9" id="9"/>
          <p:cNvSpPr txBox="true"/>
          <p:nvPr/>
        </p:nvSpPr>
        <p:spPr>
          <a:xfrm rot="0">
            <a:off x="1972955" y="720268"/>
            <a:ext cx="3628257" cy="529667"/>
          </a:xfrm>
          <a:prstGeom prst="rect">
            <a:avLst/>
          </a:prstGeom>
        </p:spPr>
        <p:txBody>
          <a:bodyPr anchor="t" rtlCol="false" tIns="0" lIns="0" bIns="0" rIns="0">
            <a:spAutoFit/>
          </a:bodyPr>
          <a:lstStyle/>
          <a:p>
            <a:pPr algn="l">
              <a:lnSpc>
                <a:spcPts val="4398"/>
              </a:lnSpc>
            </a:pPr>
            <a:r>
              <a:rPr lang="en-US" b="true" sz="3141" spc="62">
                <a:solidFill>
                  <a:srgbClr val="342424"/>
                </a:solidFill>
                <a:latin typeface="Montserrat Classic Bold"/>
                <a:ea typeface="Montserrat Classic Bold"/>
                <a:cs typeface="Montserrat Classic Bold"/>
                <a:sym typeface="Montserrat Classic Bold"/>
              </a:rPr>
              <a:t>WARDIERE INC.</a:t>
            </a:r>
          </a:p>
        </p:txBody>
      </p:sp>
      <p:sp>
        <p:nvSpPr>
          <p:cNvPr name="TextBox 10" id="10"/>
          <p:cNvSpPr txBox="true"/>
          <p:nvPr/>
        </p:nvSpPr>
        <p:spPr>
          <a:xfrm rot="0">
            <a:off x="1972955" y="1227155"/>
            <a:ext cx="2788021" cy="339019"/>
          </a:xfrm>
          <a:prstGeom prst="rect">
            <a:avLst/>
          </a:prstGeom>
        </p:spPr>
        <p:txBody>
          <a:bodyPr anchor="t" rtlCol="false" tIns="0" lIns="0" bIns="0" rIns="0">
            <a:spAutoFit/>
          </a:bodyPr>
          <a:lstStyle/>
          <a:p>
            <a:pPr algn="l">
              <a:lnSpc>
                <a:spcPts val="2837"/>
              </a:lnSpc>
            </a:pPr>
            <a:r>
              <a:rPr lang="en-US" sz="2026" b="true">
                <a:solidFill>
                  <a:srgbClr val="342424"/>
                </a:solidFill>
                <a:latin typeface="Montserrat Medium"/>
                <a:ea typeface="Montserrat Medium"/>
                <a:cs typeface="Montserrat Medium"/>
                <a:sym typeface="Montserrat Medium"/>
              </a:rPr>
              <a:t>Marketing Agency</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222" r="0" b="-9222"/>
            </a:stretch>
          </a:blipFill>
        </p:spPr>
      </p:sp>
      <p:sp>
        <p:nvSpPr>
          <p:cNvPr name="Freeform 3" id="3"/>
          <p:cNvSpPr/>
          <p:nvPr/>
        </p:nvSpPr>
        <p:spPr>
          <a:xfrm flipH="true" flipV="false" rot="-1274619">
            <a:off x="666483" y="5361233"/>
            <a:ext cx="19045616" cy="14405411"/>
          </a:xfrm>
          <a:custGeom>
            <a:avLst/>
            <a:gdLst/>
            <a:ahLst/>
            <a:cxnLst/>
            <a:rect r="r" b="b" t="t" l="l"/>
            <a:pathLst>
              <a:path h="14405411" w="19045616">
                <a:moveTo>
                  <a:pt x="19045616" y="0"/>
                </a:moveTo>
                <a:lnTo>
                  <a:pt x="0" y="0"/>
                </a:lnTo>
                <a:lnTo>
                  <a:pt x="0" y="14405412"/>
                </a:lnTo>
                <a:lnTo>
                  <a:pt x="19045616" y="14405412"/>
                </a:lnTo>
                <a:lnTo>
                  <a:pt x="19045616"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10033141" y="3810306"/>
            <a:ext cx="7647317" cy="6060499"/>
          </a:xfrm>
          <a:custGeom>
            <a:avLst/>
            <a:gdLst/>
            <a:ahLst/>
            <a:cxnLst/>
            <a:rect r="r" b="b" t="t" l="l"/>
            <a:pathLst>
              <a:path h="6060499" w="7647317">
                <a:moveTo>
                  <a:pt x="0" y="0"/>
                </a:moveTo>
                <a:lnTo>
                  <a:pt x="7647317" y="0"/>
                </a:lnTo>
                <a:lnTo>
                  <a:pt x="7647317" y="6060498"/>
                </a:lnTo>
                <a:lnTo>
                  <a:pt x="0" y="6060498"/>
                </a:lnTo>
                <a:lnTo>
                  <a:pt x="0" y="0"/>
                </a:lnTo>
                <a:close/>
              </a:path>
            </a:pathLst>
          </a:custGeom>
          <a:blipFill>
            <a:blip r:embed="rId5"/>
            <a:stretch>
              <a:fillRect l="0" t="0" r="0" b="0"/>
            </a:stretch>
          </a:blipFill>
        </p:spPr>
      </p:sp>
      <p:sp>
        <p:nvSpPr>
          <p:cNvPr name="TextBox 5" id="5"/>
          <p:cNvSpPr txBox="true"/>
          <p:nvPr/>
        </p:nvSpPr>
        <p:spPr>
          <a:xfrm rot="0">
            <a:off x="504995" y="3668663"/>
            <a:ext cx="3922252" cy="629854"/>
          </a:xfrm>
          <a:prstGeom prst="rect">
            <a:avLst/>
          </a:prstGeom>
        </p:spPr>
        <p:txBody>
          <a:bodyPr anchor="t" rtlCol="false" tIns="0" lIns="0" bIns="0" rIns="0">
            <a:spAutoFit/>
          </a:bodyPr>
          <a:lstStyle/>
          <a:p>
            <a:pPr algn="l" marL="798829" indent="-399415" lvl="1">
              <a:lnSpc>
                <a:spcPts val="5179"/>
              </a:lnSpc>
              <a:buFont typeface="Arial"/>
              <a:buChar char="•"/>
            </a:pPr>
            <a:r>
              <a:rPr lang="en-US" b="true" sz="3699">
                <a:solidFill>
                  <a:srgbClr val="342424"/>
                </a:solidFill>
                <a:latin typeface="Montserrat Classic Bold"/>
                <a:ea typeface="Montserrat Classic Bold"/>
                <a:cs typeface="Montserrat Classic Bold"/>
                <a:sym typeface="Montserrat Classic Bold"/>
              </a:rPr>
              <a:t>STRATEGY</a:t>
            </a:r>
          </a:p>
        </p:txBody>
      </p:sp>
      <p:sp>
        <p:nvSpPr>
          <p:cNvPr name="TextBox 6" id="6"/>
          <p:cNvSpPr txBox="true"/>
          <p:nvPr/>
        </p:nvSpPr>
        <p:spPr>
          <a:xfrm rot="0">
            <a:off x="924044" y="4365192"/>
            <a:ext cx="6205742" cy="789239"/>
          </a:xfrm>
          <a:prstGeom prst="rect">
            <a:avLst/>
          </a:prstGeom>
        </p:spPr>
        <p:txBody>
          <a:bodyPr anchor="t" rtlCol="false" tIns="0" lIns="0" bIns="0" rIns="0">
            <a:spAutoFit/>
          </a:bodyPr>
          <a:lstStyle/>
          <a:p>
            <a:pPr algn="l">
              <a:lnSpc>
                <a:spcPts val="3220"/>
              </a:lnSpc>
            </a:pPr>
            <a:r>
              <a:rPr lang="en-US" b="true" sz="2300" i="true">
                <a:solidFill>
                  <a:srgbClr val="342424"/>
                </a:solidFill>
                <a:latin typeface="Montserrat Medium Italics"/>
                <a:ea typeface="Montserrat Medium Italics"/>
                <a:cs typeface="Montserrat Medium Italics"/>
                <a:sym typeface="Montserrat Medium Italics"/>
              </a:rPr>
              <a:t>This strategy describes how we are going to apply a marketing tool.</a:t>
            </a:r>
          </a:p>
        </p:txBody>
      </p:sp>
      <p:sp>
        <p:nvSpPr>
          <p:cNvPr name="TextBox 7" id="7"/>
          <p:cNvSpPr txBox="true"/>
          <p:nvPr/>
        </p:nvSpPr>
        <p:spPr>
          <a:xfrm rot="0">
            <a:off x="504995" y="1958474"/>
            <a:ext cx="3434197" cy="629854"/>
          </a:xfrm>
          <a:prstGeom prst="rect">
            <a:avLst/>
          </a:prstGeom>
        </p:spPr>
        <p:txBody>
          <a:bodyPr anchor="t" rtlCol="false" tIns="0" lIns="0" bIns="0" rIns="0">
            <a:spAutoFit/>
          </a:bodyPr>
          <a:lstStyle/>
          <a:p>
            <a:pPr algn="l" marL="798831" indent="-399416" lvl="1">
              <a:lnSpc>
                <a:spcPts val="5180"/>
              </a:lnSpc>
              <a:buFont typeface="Arial"/>
              <a:buChar char="•"/>
            </a:pPr>
            <a:r>
              <a:rPr lang="en-US" b="true" sz="3700">
                <a:solidFill>
                  <a:srgbClr val="342424"/>
                </a:solidFill>
                <a:latin typeface="Montserrat Classic Bold"/>
                <a:ea typeface="Montserrat Classic Bold"/>
                <a:cs typeface="Montserrat Classic Bold"/>
                <a:sym typeface="Montserrat Classic Bold"/>
              </a:rPr>
              <a:t>ABOUT US</a:t>
            </a:r>
          </a:p>
        </p:txBody>
      </p:sp>
      <p:sp>
        <p:nvSpPr>
          <p:cNvPr name="TextBox 8" id="8"/>
          <p:cNvSpPr txBox="true"/>
          <p:nvPr/>
        </p:nvSpPr>
        <p:spPr>
          <a:xfrm rot="0">
            <a:off x="924044" y="2663101"/>
            <a:ext cx="6282183" cy="789239"/>
          </a:xfrm>
          <a:prstGeom prst="rect">
            <a:avLst/>
          </a:prstGeom>
        </p:spPr>
        <p:txBody>
          <a:bodyPr anchor="t" rtlCol="false" tIns="0" lIns="0" bIns="0" rIns="0">
            <a:spAutoFit/>
          </a:bodyPr>
          <a:lstStyle/>
          <a:p>
            <a:pPr algn="l">
              <a:lnSpc>
                <a:spcPts val="3220"/>
              </a:lnSpc>
            </a:pPr>
            <a:r>
              <a:rPr lang="en-US" b="true" sz="2300" i="true">
                <a:solidFill>
                  <a:srgbClr val="342424"/>
                </a:solidFill>
                <a:latin typeface="Montserrat Medium Italics"/>
                <a:ea typeface="Montserrat Medium Italics"/>
                <a:cs typeface="Montserrat Medium Italics"/>
                <a:sym typeface="Montserrat Medium Italics"/>
              </a:rPr>
              <a:t>A description of who we are, what we do, and how we provide value to customers.</a:t>
            </a:r>
          </a:p>
        </p:txBody>
      </p:sp>
      <p:sp>
        <p:nvSpPr>
          <p:cNvPr name="TextBox 9" id="9"/>
          <p:cNvSpPr txBox="true"/>
          <p:nvPr/>
        </p:nvSpPr>
        <p:spPr>
          <a:xfrm rot="0">
            <a:off x="504995" y="5373345"/>
            <a:ext cx="3434197" cy="629854"/>
          </a:xfrm>
          <a:prstGeom prst="rect">
            <a:avLst/>
          </a:prstGeom>
        </p:spPr>
        <p:txBody>
          <a:bodyPr anchor="t" rtlCol="false" tIns="0" lIns="0" bIns="0" rIns="0">
            <a:spAutoFit/>
          </a:bodyPr>
          <a:lstStyle/>
          <a:p>
            <a:pPr algn="l" marL="798829" indent="-399415" lvl="1">
              <a:lnSpc>
                <a:spcPts val="5179"/>
              </a:lnSpc>
              <a:buFont typeface="Arial"/>
              <a:buChar char="•"/>
            </a:pPr>
            <a:r>
              <a:rPr lang="en-US" b="true" sz="3699">
                <a:solidFill>
                  <a:srgbClr val="342424"/>
                </a:solidFill>
                <a:latin typeface="Montserrat Classic Bold"/>
                <a:ea typeface="Montserrat Classic Bold"/>
                <a:cs typeface="Montserrat Classic Bold"/>
                <a:sym typeface="Montserrat Classic Bold"/>
              </a:rPr>
              <a:t>MARKET</a:t>
            </a:r>
          </a:p>
        </p:txBody>
      </p:sp>
      <p:sp>
        <p:nvSpPr>
          <p:cNvPr name="TextBox 10" id="10"/>
          <p:cNvSpPr txBox="true"/>
          <p:nvPr/>
        </p:nvSpPr>
        <p:spPr>
          <a:xfrm rot="0">
            <a:off x="924044" y="6079399"/>
            <a:ext cx="6316046" cy="789239"/>
          </a:xfrm>
          <a:prstGeom prst="rect">
            <a:avLst/>
          </a:prstGeom>
        </p:spPr>
        <p:txBody>
          <a:bodyPr anchor="t" rtlCol="false" tIns="0" lIns="0" bIns="0" rIns="0">
            <a:spAutoFit/>
          </a:bodyPr>
          <a:lstStyle/>
          <a:p>
            <a:pPr algn="l">
              <a:lnSpc>
                <a:spcPts val="3220"/>
              </a:lnSpc>
            </a:pPr>
            <a:r>
              <a:rPr lang="en-US" b="true" sz="2300" i="true">
                <a:solidFill>
                  <a:srgbClr val="342424"/>
                </a:solidFill>
                <a:latin typeface="Montserrat Medium Italics"/>
                <a:ea typeface="Montserrat Medium Italics"/>
                <a:cs typeface="Montserrat Medium Italics"/>
                <a:sym typeface="Montserrat Medium Italics"/>
              </a:rPr>
              <a:t>This section of the content provides a detailed description of the target market.</a:t>
            </a:r>
          </a:p>
        </p:txBody>
      </p:sp>
      <p:sp>
        <p:nvSpPr>
          <p:cNvPr name="TextBox 11" id="11"/>
          <p:cNvSpPr txBox="true"/>
          <p:nvPr/>
        </p:nvSpPr>
        <p:spPr>
          <a:xfrm rot="0">
            <a:off x="504995" y="7082126"/>
            <a:ext cx="4225894" cy="629854"/>
          </a:xfrm>
          <a:prstGeom prst="rect">
            <a:avLst/>
          </a:prstGeom>
        </p:spPr>
        <p:txBody>
          <a:bodyPr anchor="t" rtlCol="false" tIns="0" lIns="0" bIns="0" rIns="0">
            <a:spAutoFit/>
          </a:bodyPr>
          <a:lstStyle/>
          <a:p>
            <a:pPr algn="l" marL="798829" indent="-399415" lvl="1">
              <a:lnSpc>
                <a:spcPts val="5179"/>
              </a:lnSpc>
              <a:buFont typeface="Arial"/>
              <a:buChar char="•"/>
            </a:pPr>
            <a:r>
              <a:rPr lang="en-US" b="true" sz="3699">
                <a:solidFill>
                  <a:srgbClr val="342424"/>
                </a:solidFill>
                <a:latin typeface="Montserrat Classic Bold"/>
                <a:ea typeface="Montserrat Classic Bold"/>
                <a:cs typeface="Montserrat Classic Bold"/>
                <a:sym typeface="Montserrat Classic Bold"/>
              </a:rPr>
              <a:t>CONCLUSION</a:t>
            </a:r>
          </a:p>
        </p:txBody>
      </p:sp>
      <p:sp>
        <p:nvSpPr>
          <p:cNvPr name="TextBox 12" id="12"/>
          <p:cNvSpPr txBox="true"/>
          <p:nvPr/>
        </p:nvSpPr>
        <p:spPr>
          <a:xfrm rot="0">
            <a:off x="924044" y="7833222"/>
            <a:ext cx="6316046" cy="789239"/>
          </a:xfrm>
          <a:prstGeom prst="rect">
            <a:avLst/>
          </a:prstGeom>
        </p:spPr>
        <p:txBody>
          <a:bodyPr anchor="t" rtlCol="false" tIns="0" lIns="0" bIns="0" rIns="0">
            <a:spAutoFit/>
          </a:bodyPr>
          <a:lstStyle/>
          <a:p>
            <a:pPr algn="l">
              <a:lnSpc>
                <a:spcPts val="3220"/>
              </a:lnSpc>
            </a:pPr>
            <a:r>
              <a:rPr lang="en-US" b="true" sz="2300" i="true">
                <a:solidFill>
                  <a:srgbClr val="342424"/>
                </a:solidFill>
                <a:latin typeface="Montserrat Medium Italics"/>
                <a:ea typeface="Montserrat Medium Italics"/>
                <a:cs typeface="Montserrat Medium Italics"/>
                <a:sym typeface="Montserrat Medium Italics"/>
              </a:rPr>
              <a:t>This report provides a detailed description of the conclusions drawn by the author.</a:t>
            </a:r>
          </a:p>
        </p:txBody>
      </p:sp>
      <p:sp>
        <p:nvSpPr>
          <p:cNvPr name="TextBox 13" id="13"/>
          <p:cNvSpPr txBox="true"/>
          <p:nvPr/>
        </p:nvSpPr>
        <p:spPr>
          <a:xfrm rot="0">
            <a:off x="790745" y="396821"/>
            <a:ext cx="5270417" cy="1410838"/>
          </a:xfrm>
          <a:prstGeom prst="rect">
            <a:avLst/>
          </a:prstGeom>
        </p:spPr>
        <p:txBody>
          <a:bodyPr anchor="t" rtlCol="false" tIns="0" lIns="0" bIns="0" rIns="0">
            <a:spAutoFit/>
          </a:bodyPr>
          <a:lstStyle/>
          <a:p>
            <a:pPr algn="l">
              <a:lnSpc>
                <a:spcPts val="11479"/>
              </a:lnSpc>
            </a:pPr>
            <a:r>
              <a:rPr lang="en-US" b="true" sz="8199" spc="163">
                <a:solidFill>
                  <a:srgbClr val="3E4677"/>
                </a:solidFill>
                <a:latin typeface="Montserrat Classic Bold"/>
                <a:ea typeface="Montserrat Classic Bold"/>
                <a:cs typeface="Montserrat Classic Bold"/>
                <a:sym typeface="Montserrat Classic Bold"/>
              </a:rPr>
              <a:t>AGENDA</a:t>
            </a:r>
          </a:p>
        </p:txBody>
      </p:sp>
      <p:sp>
        <p:nvSpPr>
          <p:cNvPr name="Freeform 14" id="14"/>
          <p:cNvSpPr/>
          <p:nvPr/>
        </p:nvSpPr>
        <p:spPr>
          <a:xfrm flipH="false" flipV="false" rot="0">
            <a:off x="13204902" y="528472"/>
            <a:ext cx="1118994" cy="1309461"/>
          </a:xfrm>
          <a:custGeom>
            <a:avLst/>
            <a:gdLst/>
            <a:ahLst/>
            <a:cxnLst/>
            <a:rect r="r" b="b" t="t" l="l"/>
            <a:pathLst>
              <a:path h="1309461" w="1118994">
                <a:moveTo>
                  <a:pt x="0" y="0"/>
                </a:moveTo>
                <a:lnTo>
                  <a:pt x="1118994" y="0"/>
                </a:lnTo>
                <a:lnTo>
                  <a:pt x="1118994" y="1309461"/>
                </a:lnTo>
                <a:lnTo>
                  <a:pt x="0" y="1309461"/>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15" id="15"/>
          <p:cNvSpPr txBox="true"/>
          <p:nvPr/>
        </p:nvSpPr>
        <p:spPr>
          <a:xfrm rot="0">
            <a:off x="14453150" y="735291"/>
            <a:ext cx="3472835" cy="529667"/>
          </a:xfrm>
          <a:prstGeom prst="rect">
            <a:avLst/>
          </a:prstGeom>
        </p:spPr>
        <p:txBody>
          <a:bodyPr anchor="t" rtlCol="false" tIns="0" lIns="0" bIns="0" rIns="0">
            <a:spAutoFit/>
          </a:bodyPr>
          <a:lstStyle/>
          <a:p>
            <a:pPr algn="l">
              <a:lnSpc>
                <a:spcPts val="4398"/>
              </a:lnSpc>
            </a:pPr>
            <a:r>
              <a:rPr lang="en-US" b="true" sz="3141" spc="62">
                <a:solidFill>
                  <a:srgbClr val="342424"/>
                </a:solidFill>
                <a:latin typeface="Montserrat Classic Bold"/>
                <a:ea typeface="Montserrat Classic Bold"/>
                <a:cs typeface="Montserrat Classic Bold"/>
                <a:sym typeface="Montserrat Classic Bold"/>
              </a:rPr>
              <a:t>WARDIERE INC.</a:t>
            </a:r>
          </a:p>
        </p:txBody>
      </p:sp>
      <p:sp>
        <p:nvSpPr>
          <p:cNvPr name="TextBox 16" id="16"/>
          <p:cNvSpPr txBox="true"/>
          <p:nvPr/>
        </p:nvSpPr>
        <p:spPr>
          <a:xfrm rot="0">
            <a:off x="14453150" y="1242178"/>
            <a:ext cx="2654755" cy="339019"/>
          </a:xfrm>
          <a:prstGeom prst="rect">
            <a:avLst/>
          </a:prstGeom>
        </p:spPr>
        <p:txBody>
          <a:bodyPr anchor="t" rtlCol="false" tIns="0" lIns="0" bIns="0" rIns="0">
            <a:spAutoFit/>
          </a:bodyPr>
          <a:lstStyle/>
          <a:p>
            <a:pPr algn="l">
              <a:lnSpc>
                <a:spcPts val="2837"/>
              </a:lnSpc>
            </a:pPr>
            <a:r>
              <a:rPr lang="en-US" sz="2026" b="true">
                <a:solidFill>
                  <a:srgbClr val="342424"/>
                </a:solidFill>
                <a:latin typeface="Montserrat Medium"/>
                <a:ea typeface="Montserrat Medium"/>
                <a:cs typeface="Montserrat Medium"/>
                <a:sym typeface="Montserrat Medium"/>
              </a:rPr>
              <a:t>Marketing Agency</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222" r="0" b="-9222"/>
            </a:stretch>
          </a:blipFill>
        </p:spPr>
      </p:sp>
      <p:sp>
        <p:nvSpPr>
          <p:cNvPr name="Freeform 3" id="3"/>
          <p:cNvSpPr/>
          <p:nvPr/>
        </p:nvSpPr>
        <p:spPr>
          <a:xfrm flipH="true" flipV="false" rot="8769231">
            <a:off x="-2837083" y="-7940425"/>
            <a:ext cx="15823479" cy="10673656"/>
          </a:xfrm>
          <a:custGeom>
            <a:avLst/>
            <a:gdLst/>
            <a:ahLst/>
            <a:cxnLst/>
            <a:rect r="r" b="b" t="t" l="l"/>
            <a:pathLst>
              <a:path h="10673656" w="15823479">
                <a:moveTo>
                  <a:pt x="15823479" y="0"/>
                </a:moveTo>
                <a:lnTo>
                  <a:pt x="0" y="0"/>
                </a:lnTo>
                <a:lnTo>
                  <a:pt x="0" y="10673656"/>
                </a:lnTo>
                <a:lnTo>
                  <a:pt x="15823479" y="10673656"/>
                </a:lnTo>
                <a:lnTo>
                  <a:pt x="15823479"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true" flipV="false" rot="-1597708">
            <a:off x="7077319" y="6882702"/>
            <a:ext cx="16199962" cy="10927611"/>
          </a:xfrm>
          <a:custGeom>
            <a:avLst/>
            <a:gdLst/>
            <a:ahLst/>
            <a:cxnLst/>
            <a:rect r="r" b="b" t="t" l="l"/>
            <a:pathLst>
              <a:path h="10927611" w="16199962">
                <a:moveTo>
                  <a:pt x="16199963" y="0"/>
                </a:moveTo>
                <a:lnTo>
                  <a:pt x="0" y="0"/>
                </a:lnTo>
                <a:lnTo>
                  <a:pt x="0" y="10927611"/>
                </a:lnTo>
                <a:lnTo>
                  <a:pt x="16199963" y="10927611"/>
                </a:lnTo>
                <a:lnTo>
                  <a:pt x="16199963"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5" id="5"/>
          <p:cNvSpPr/>
          <p:nvPr/>
        </p:nvSpPr>
        <p:spPr>
          <a:xfrm flipH="true" flipV="false" rot="0">
            <a:off x="654769" y="2866227"/>
            <a:ext cx="8489231" cy="6738327"/>
          </a:xfrm>
          <a:custGeom>
            <a:avLst/>
            <a:gdLst/>
            <a:ahLst/>
            <a:cxnLst/>
            <a:rect r="r" b="b" t="t" l="l"/>
            <a:pathLst>
              <a:path h="6738327" w="8489231">
                <a:moveTo>
                  <a:pt x="8489231" y="0"/>
                </a:moveTo>
                <a:lnTo>
                  <a:pt x="0" y="0"/>
                </a:lnTo>
                <a:lnTo>
                  <a:pt x="0" y="6738327"/>
                </a:lnTo>
                <a:lnTo>
                  <a:pt x="8489231" y="6738327"/>
                </a:lnTo>
                <a:lnTo>
                  <a:pt x="8489231" y="0"/>
                </a:lnTo>
                <a:close/>
              </a:path>
            </a:pathLst>
          </a:custGeom>
          <a:blipFill>
            <a:blip r:embed="rId5"/>
            <a:stretch>
              <a:fillRect l="0" t="0" r="0" b="0"/>
            </a:stretch>
          </a:blipFill>
        </p:spPr>
      </p:sp>
      <p:sp>
        <p:nvSpPr>
          <p:cNvPr name="TextBox 6" id="6"/>
          <p:cNvSpPr txBox="true"/>
          <p:nvPr/>
        </p:nvSpPr>
        <p:spPr>
          <a:xfrm rot="0">
            <a:off x="9763000" y="2310423"/>
            <a:ext cx="5837925" cy="1410836"/>
          </a:xfrm>
          <a:prstGeom prst="rect">
            <a:avLst/>
          </a:prstGeom>
        </p:spPr>
        <p:txBody>
          <a:bodyPr anchor="t" rtlCol="false" tIns="0" lIns="0" bIns="0" rIns="0">
            <a:spAutoFit/>
          </a:bodyPr>
          <a:lstStyle/>
          <a:p>
            <a:pPr algn="l">
              <a:lnSpc>
                <a:spcPts val="11480"/>
              </a:lnSpc>
            </a:pPr>
            <a:r>
              <a:rPr lang="en-US" b="true" sz="8200" spc="164">
                <a:solidFill>
                  <a:srgbClr val="3E4677"/>
                </a:solidFill>
                <a:latin typeface="Montserrat Classic Bold"/>
                <a:ea typeface="Montserrat Classic Bold"/>
                <a:cs typeface="Montserrat Classic Bold"/>
                <a:sym typeface="Montserrat Classic Bold"/>
              </a:rPr>
              <a:t>ABOUT US</a:t>
            </a:r>
          </a:p>
        </p:txBody>
      </p:sp>
      <p:sp>
        <p:nvSpPr>
          <p:cNvPr name="TextBox 7" id="7"/>
          <p:cNvSpPr txBox="true"/>
          <p:nvPr/>
        </p:nvSpPr>
        <p:spPr>
          <a:xfrm rot="0">
            <a:off x="9763000" y="4527125"/>
            <a:ext cx="7741053" cy="2389307"/>
          </a:xfrm>
          <a:prstGeom prst="rect">
            <a:avLst/>
          </a:prstGeom>
        </p:spPr>
        <p:txBody>
          <a:bodyPr anchor="t" rtlCol="false" tIns="0" lIns="0" bIns="0" rIns="0">
            <a:spAutoFit/>
          </a:bodyPr>
          <a:lstStyle/>
          <a:p>
            <a:pPr algn="l">
              <a:lnSpc>
                <a:spcPts val="3220"/>
              </a:lnSpc>
            </a:pPr>
            <a:r>
              <a:rPr lang="en-US" sz="2300" b="true">
                <a:solidFill>
                  <a:srgbClr val="342424"/>
                </a:solidFill>
                <a:latin typeface="Montserrat Medium"/>
                <a:ea typeface="Montserrat Medium"/>
                <a:cs typeface="Montserrat Medium"/>
                <a:sym typeface="Montserrat Medium"/>
              </a:rPr>
              <a:t>We’re a small, agile, and lean company that makes marketing easy. We help new businesses gain traction and assist established companies to thrive in a rapidly changing world. Our expertise is rooted in data-driven decision-making, intelligent analytics, and results-focused strategy.</a:t>
            </a:r>
          </a:p>
        </p:txBody>
      </p:sp>
      <p:sp>
        <p:nvSpPr>
          <p:cNvPr name="TextBox 8" id="8"/>
          <p:cNvSpPr txBox="true"/>
          <p:nvPr/>
        </p:nvSpPr>
        <p:spPr>
          <a:xfrm rot="0">
            <a:off x="9763000" y="3616485"/>
            <a:ext cx="3963746" cy="662800"/>
          </a:xfrm>
          <a:prstGeom prst="rect">
            <a:avLst/>
          </a:prstGeom>
        </p:spPr>
        <p:txBody>
          <a:bodyPr anchor="t" rtlCol="false" tIns="0" lIns="0" bIns="0" rIns="0">
            <a:spAutoFit/>
          </a:bodyPr>
          <a:lstStyle/>
          <a:p>
            <a:pPr algn="l">
              <a:lnSpc>
                <a:spcPts val="5465"/>
              </a:lnSpc>
            </a:pPr>
            <a:r>
              <a:rPr lang="en-US" b="true" sz="3904" spc="78">
                <a:solidFill>
                  <a:srgbClr val="342424"/>
                </a:solidFill>
                <a:latin typeface="Montserrat Classic Bold"/>
                <a:ea typeface="Montserrat Classic Bold"/>
                <a:cs typeface="Montserrat Classic Bold"/>
                <a:sym typeface="Montserrat Classic Bold"/>
              </a:rPr>
              <a:t>WHO ARE WE?</a:t>
            </a:r>
          </a:p>
        </p:txBody>
      </p:sp>
      <p:sp>
        <p:nvSpPr>
          <p:cNvPr name="Freeform 9" id="9"/>
          <p:cNvSpPr/>
          <p:nvPr/>
        </p:nvSpPr>
        <p:spPr>
          <a:xfrm flipH="false" flipV="false" rot="0">
            <a:off x="13207014" y="528472"/>
            <a:ext cx="1118994" cy="1309461"/>
          </a:xfrm>
          <a:custGeom>
            <a:avLst/>
            <a:gdLst/>
            <a:ahLst/>
            <a:cxnLst/>
            <a:rect r="r" b="b" t="t" l="l"/>
            <a:pathLst>
              <a:path h="1309461" w="1118994">
                <a:moveTo>
                  <a:pt x="0" y="0"/>
                </a:moveTo>
                <a:lnTo>
                  <a:pt x="1118994" y="0"/>
                </a:lnTo>
                <a:lnTo>
                  <a:pt x="1118994" y="1309461"/>
                </a:lnTo>
                <a:lnTo>
                  <a:pt x="0" y="1309461"/>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10" id="10"/>
          <p:cNvSpPr txBox="true"/>
          <p:nvPr/>
        </p:nvSpPr>
        <p:spPr>
          <a:xfrm rot="0">
            <a:off x="14455262" y="735291"/>
            <a:ext cx="3450631" cy="529667"/>
          </a:xfrm>
          <a:prstGeom prst="rect">
            <a:avLst/>
          </a:prstGeom>
        </p:spPr>
        <p:txBody>
          <a:bodyPr anchor="t" rtlCol="false" tIns="0" lIns="0" bIns="0" rIns="0">
            <a:spAutoFit/>
          </a:bodyPr>
          <a:lstStyle/>
          <a:p>
            <a:pPr algn="l">
              <a:lnSpc>
                <a:spcPts val="4398"/>
              </a:lnSpc>
            </a:pPr>
            <a:r>
              <a:rPr lang="en-US" b="true" sz="3141" spc="62">
                <a:solidFill>
                  <a:srgbClr val="342424"/>
                </a:solidFill>
                <a:latin typeface="Montserrat Classic Bold"/>
                <a:ea typeface="Montserrat Classic Bold"/>
                <a:cs typeface="Montserrat Classic Bold"/>
                <a:sym typeface="Montserrat Classic Bold"/>
              </a:rPr>
              <a:t>WARDIERE INC.</a:t>
            </a:r>
          </a:p>
        </p:txBody>
      </p:sp>
      <p:sp>
        <p:nvSpPr>
          <p:cNvPr name="TextBox 11" id="11"/>
          <p:cNvSpPr txBox="true"/>
          <p:nvPr/>
        </p:nvSpPr>
        <p:spPr>
          <a:xfrm rot="0">
            <a:off x="14455262" y="1242178"/>
            <a:ext cx="2552841" cy="339019"/>
          </a:xfrm>
          <a:prstGeom prst="rect">
            <a:avLst/>
          </a:prstGeom>
        </p:spPr>
        <p:txBody>
          <a:bodyPr anchor="t" rtlCol="false" tIns="0" lIns="0" bIns="0" rIns="0">
            <a:spAutoFit/>
          </a:bodyPr>
          <a:lstStyle/>
          <a:p>
            <a:pPr algn="l">
              <a:lnSpc>
                <a:spcPts val="2837"/>
              </a:lnSpc>
            </a:pPr>
            <a:r>
              <a:rPr lang="en-US" sz="2026" b="true">
                <a:solidFill>
                  <a:srgbClr val="342424"/>
                </a:solidFill>
                <a:latin typeface="Montserrat Medium"/>
                <a:ea typeface="Montserrat Medium"/>
                <a:cs typeface="Montserrat Medium"/>
                <a:sym typeface="Montserrat Medium"/>
              </a:rPr>
              <a:t>Marketing Agency</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222" r="0" b="-9222"/>
            </a:stretch>
          </a:blipFill>
        </p:spPr>
      </p:sp>
      <p:sp>
        <p:nvSpPr>
          <p:cNvPr name="Freeform 3" id="3"/>
          <p:cNvSpPr/>
          <p:nvPr/>
        </p:nvSpPr>
        <p:spPr>
          <a:xfrm flipH="true" flipV="false" rot="0">
            <a:off x="7982591" y="-338501"/>
            <a:ext cx="17470947" cy="14064112"/>
          </a:xfrm>
          <a:custGeom>
            <a:avLst/>
            <a:gdLst/>
            <a:ahLst/>
            <a:cxnLst/>
            <a:rect r="r" b="b" t="t" l="l"/>
            <a:pathLst>
              <a:path h="14064112" w="17470947">
                <a:moveTo>
                  <a:pt x="17470947" y="0"/>
                </a:moveTo>
                <a:lnTo>
                  <a:pt x="0" y="0"/>
                </a:lnTo>
                <a:lnTo>
                  <a:pt x="0" y="14064112"/>
                </a:lnTo>
                <a:lnTo>
                  <a:pt x="17470947" y="14064112"/>
                </a:lnTo>
                <a:lnTo>
                  <a:pt x="17470947"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11672146" y="2514377"/>
            <a:ext cx="6068477" cy="7046128"/>
          </a:xfrm>
          <a:custGeom>
            <a:avLst/>
            <a:gdLst/>
            <a:ahLst/>
            <a:cxnLst/>
            <a:rect r="r" b="b" t="t" l="l"/>
            <a:pathLst>
              <a:path h="7046128" w="6068477">
                <a:moveTo>
                  <a:pt x="0" y="0"/>
                </a:moveTo>
                <a:lnTo>
                  <a:pt x="6068477" y="0"/>
                </a:lnTo>
                <a:lnTo>
                  <a:pt x="6068477" y="7046128"/>
                </a:lnTo>
                <a:lnTo>
                  <a:pt x="0" y="7046128"/>
                </a:lnTo>
                <a:lnTo>
                  <a:pt x="0" y="0"/>
                </a:lnTo>
                <a:close/>
              </a:path>
            </a:pathLst>
          </a:custGeom>
          <a:blipFill>
            <a:blip r:embed="rId5"/>
            <a:stretch>
              <a:fillRect l="0" t="0" r="0" b="0"/>
            </a:stretch>
          </a:blipFill>
        </p:spPr>
      </p:sp>
      <p:sp>
        <p:nvSpPr>
          <p:cNvPr name="TextBox 5" id="5"/>
          <p:cNvSpPr txBox="true"/>
          <p:nvPr/>
        </p:nvSpPr>
        <p:spPr>
          <a:xfrm rot="0">
            <a:off x="724706" y="2390552"/>
            <a:ext cx="5812593" cy="1410836"/>
          </a:xfrm>
          <a:prstGeom prst="rect">
            <a:avLst/>
          </a:prstGeom>
        </p:spPr>
        <p:txBody>
          <a:bodyPr anchor="t" rtlCol="false" tIns="0" lIns="0" bIns="0" rIns="0">
            <a:spAutoFit/>
          </a:bodyPr>
          <a:lstStyle/>
          <a:p>
            <a:pPr algn="l">
              <a:lnSpc>
                <a:spcPts val="11480"/>
              </a:lnSpc>
            </a:pPr>
            <a:r>
              <a:rPr lang="en-US" b="true" sz="8200" spc="164">
                <a:solidFill>
                  <a:srgbClr val="3E4677"/>
                </a:solidFill>
                <a:latin typeface="Montserrat Classic Bold"/>
                <a:ea typeface="Montserrat Classic Bold"/>
                <a:cs typeface="Montserrat Classic Bold"/>
                <a:sym typeface="Montserrat Classic Bold"/>
              </a:rPr>
              <a:t>BENEFITS</a:t>
            </a:r>
          </a:p>
        </p:txBody>
      </p:sp>
      <p:sp>
        <p:nvSpPr>
          <p:cNvPr name="TextBox 6" id="6"/>
          <p:cNvSpPr txBox="true"/>
          <p:nvPr/>
        </p:nvSpPr>
        <p:spPr>
          <a:xfrm rot="0">
            <a:off x="762806" y="3744238"/>
            <a:ext cx="5254504" cy="662800"/>
          </a:xfrm>
          <a:prstGeom prst="rect">
            <a:avLst/>
          </a:prstGeom>
        </p:spPr>
        <p:txBody>
          <a:bodyPr anchor="t" rtlCol="false" tIns="0" lIns="0" bIns="0" rIns="0">
            <a:spAutoFit/>
          </a:bodyPr>
          <a:lstStyle/>
          <a:p>
            <a:pPr algn="l">
              <a:lnSpc>
                <a:spcPts val="5465"/>
              </a:lnSpc>
            </a:pPr>
            <a:r>
              <a:rPr lang="en-US" b="true" sz="3904" spc="78">
                <a:solidFill>
                  <a:srgbClr val="342424"/>
                </a:solidFill>
                <a:latin typeface="Montserrat Classic Bold"/>
                <a:ea typeface="Montserrat Classic Bold"/>
                <a:cs typeface="Montserrat Classic Bold"/>
                <a:sym typeface="Montserrat Classic Bold"/>
              </a:rPr>
              <a:t>GOT THE BENEFITS</a:t>
            </a:r>
          </a:p>
        </p:txBody>
      </p:sp>
      <p:sp>
        <p:nvSpPr>
          <p:cNvPr name="TextBox 7" id="7"/>
          <p:cNvSpPr txBox="true"/>
          <p:nvPr/>
        </p:nvSpPr>
        <p:spPr>
          <a:xfrm rot="0">
            <a:off x="762806" y="4726243"/>
            <a:ext cx="7741053" cy="2389307"/>
          </a:xfrm>
          <a:prstGeom prst="rect">
            <a:avLst/>
          </a:prstGeom>
        </p:spPr>
        <p:txBody>
          <a:bodyPr anchor="t" rtlCol="false" tIns="0" lIns="0" bIns="0" rIns="0">
            <a:spAutoFit/>
          </a:bodyPr>
          <a:lstStyle/>
          <a:p>
            <a:pPr algn="l">
              <a:lnSpc>
                <a:spcPts val="3220"/>
              </a:lnSpc>
            </a:pPr>
            <a:r>
              <a:rPr lang="en-US" sz="2300" b="true">
                <a:solidFill>
                  <a:srgbClr val="342424"/>
                </a:solidFill>
                <a:latin typeface="Montserrat Medium"/>
                <a:ea typeface="Montserrat Medium"/>
                <a:cs typeface="Montserrat Medium"/>
                <a:sym typeface="Montserrat Medium"/>
              </a:rPr>
              <a:t>Digital marketing is a powerful way to promote your business online through social media and email promotion. Market your business better than ever, improve your search ranking and increase conversion rates with the help of our digital marketing experts.</a:t>
            </a:r>
          </a:p>
        </p:txBody>
      </p:sp>
      <p:sp>
        <p:nvSpPr>
          <p:cNvPr name="TextBox 8" id="8"/>
          <p:cNvSpPr txBox="true"/>
          <p:nvPr/>
        </p:nvSpPr>
        <p:spPr>
          <a:xfrm rot="0">
            <a:off x="762806" y="7420350"/>
            <a:ext cx="7741053" cy="1189256"/>
          </a:xfrm>
          <a:prstGeom prst="rect">
            <a:avLst/>
          </a:prstGeom>
        </p:spPr>
        <p:txBody>
          <a:bodyPr anchor="t" rtlCol="false" tIns="0" lIns="0" bIns="0" rIns="0">
            <a:spAutoFit/>
          </a:bodyPr>
          <a:lstStyle/>
          <a:p>
            <a:pPr algn="l">
              <a:lnSpc>
                <a:spcPts val="3220"/>
              </a:lnSpc>
            </a:pPr>
            <a:r>
              <a:rPr lang="en-US" sz="2300" b="true">
                <a:solidFill>
                  <a:srgbClr val="342424"/>
                </a:solidFill>
                <a:latin typeface="Montserrat Medium"/>
                <a:ea typeface="Montserrat Medium"/>
                <a:cs typeface="Montserrat Medium"/>
                <a:sym typeface="Montserrat Medium"/>
              </a:rPr>
              <a:t>Develop a comprehensive digital marketing strategy that aligns your content with your business objectives</a:t>
            </a:r>
          </a:p>
        </p:txBody>
      </p:sp>
      <p:sp>
        <p:nvSpPr>
          <p:cNvPr name="Freeform 9" id="9"/>
          <p:cNvSpPr/>
          <p:nvPr/>
        </p:nvSpPr>
        <p:spPr>
          <a:xfrm flipH="false" flipV="false" rot="0">
            <a:off x="724706" y="513448"/>
            <a:ext cx="1118994" cy="1309461"/>
          </a:xfrm>
          <a:custGeom>
            <a:avLst/>
            <a:gdLst/>
            <a:ahLst/>
            <a:cxnLst/>
            <a:rect r="r" b="b" t="t" l="l"/>
            <a:pathLst>
              <a:path h="1309461" w="1118994">
                <a:moveTo>
                  <a:pt x="0" y="0"/>
                </a:moveTo>
                <a:lnTo>
                  <a:pt x="1118994" y="0"/>
                </a:lnTo>
                <a:lnTo>
                  <a:pt x="1118994" y="1309461"/>
                </a:lnTo>
                <a:lnTo>
                  <a:pt x="0" y="1309461"/>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10" id="10"/>
          <p:cNvSpPr txBox="true"/>
          <p:nvPr/>
        </p:nvSpPr>
        <p:spPr>
          <a:xfrm rot="0">
            <a:off x="1972955" y="720268"/>
            <a:ext cx="3571848" cy="529667"/>
          </a:xfrm>
          <a:prstGeom prst="rect">
            <a:avLst/>
          </a:prstGeom>
        </p:spPr>
        <p:txBody>
          <a:bodyPr anchor="t" rtlCol="false" tIns="0" lIns="0" bIns="0" rIns="0">
            <a:spAutoFit/>
          </a:bodyPr>
          <a:lstStyle/>
          <a:p>
            <a:pPr algn="l">
              <a:lnSpc>
                <a:spcPts val="4398"/>
              </a:lnSpc>
            </a:pPr>
            <a:r>
              <a:rPr lang="en-US" b="true" sz="3141" spc="62">
                <a:solidFill>
                  <a:srgbClr val="342424"/>
                </a:solidFill>
                <a:latin typeface="Montserrat Classic Bold"/>
                <a:ea typeface="Montserrat Classic Bold"/>
                <a:cs typeface="Montserrat Classic Bold"/>
                <a:sym typeface="Montserrat Classic Bold"/>
              </a:rPr>
              <a:t>WARDIERE INC.</a:t>
            </a:r>
          </a:p>
        </p:txBody>
      </p:sp>
      <p:sp>
        <p:nvSpPr>
          <p:cNvPr name="TextBox 11" id="11"/>
          <p:cNvSpPr txBox="true"/>
          <p:nvPr/>
        </p:nvSpPr>
        <p:spPr>
          <a:xfrm rot="0">
            <a:off x="1972955" y="1227155"/>
            <a:ext cx="2660378" cy="339019"/>
          </a:xfrm>
          <a:prstGeom prst="rect">
            <a:avLst/>
          </a:prstGeom>
        </p:spPr>
        <p:txBody>
          <a:bodyPr anchor="t" rtlCol="false" tIns="0" lIns="0" bIns="0" rIns="0">
            <a:spAutoFit/>
          </a:bodyPr>
          <a:lstStyle/>
          <a:p>
            <a:pPr algn="l">
              <a:lnSpc>
                <a:spcPts val="2837"/>
              </a:lnSpc>
            </a:pPr>
            <a:r>
              <a:rPr lang="en-US" sz="2026" b="true">
                <a:solidFill>
                  <a:srgbClr val="342424"/>
                </a:solidFill>
                <a:latin typeface="Montserrat Medium"/>
                <a:ea typeface="Montserrat Medium"/>
                <a:cs typeface="Montserrat Medium"/>
                <a:sym typeface="Montserrat Medium"/>
              </a:rPr>
              <a:t>Marketing Agency</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222" r="0" b="-9222"/>
            </a:stretch>
          </a:blipFill>
        </p:spPr>
      </p:sp>
      <p:sp>
        <p:nvSpPr>
          <p:cNvPr name="Freeform 3" id="3"/>
          <p:cNvSpPr/>
          <p:nvPr/>
        </p:nvSpPr>
        <p:spPr>
          <a:xfrm flipH="true" flipV="false" rot="-10673770">
            <a:off x="11714538" y="-4303785"/>
            <a:ext cx="11537104" cy="7782301"/>
          </a:xfrm>
          <a:custGeom>
            <a:avLst/>
            <a:gdLst/>
            <a:ahLst/>
            <a:cxnLst/>
            <a:rect r="r" b="b" t="t" l="l"/>
            <a:pathLst>
              <a:path h="7782301" w="11537104">
                <a:moveTo>
                  <a:pt x="11537104" y="0"/>
                </a:moveTo>
                <a:lnTo>
                  <a:pt x="0" y="0"/>
                </a:lnTo>
                <a:lnTo>
                  <a:pt x="0" y="7782301"/>
                </a:lnTo>
                <a:lnTo>
                  <a:pt x="11537104" y="7782301"/>
                </a:lnTo>
                <a:lnTo>
                  <a:pt x="11537104"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6351658" y="4655007"/>
            <a:ext cx="5023087" cy="5023087"/>
          </a:xfrm>
          <a:custGeom>
            <a:avLst/>
            <a:gdLst/>
            <a:ahLst/>
            <a:cxnLst/>
            <a:rect r="r" b="b" t="t" l="l"/>
            <a:pathLst>
              <a:path h="5023087" w="5023087">
                <a:moveTo>
                  <a:pt x="0" y="0"/>
                </a:moveTo>
                <a:lnTo>
                  <a:pt x="5023088" y="0"/>
                </a:lnTo>
                <a:lnTo>
                  <a:pt x="5023088" y="5023088"/>
                </a:lnTo>
                <a:lnTo>
                  <a:pt x="0" y="502308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5" id="5"/>
          <p:cNvSpPr/>
          <p:nvPr/>
        </p:nvSpPr>
        <p:spPr>
          <a:xfrm flipH="false" flipV="false" rot="0">
            <a:off x="6389083" y="3473868"/>
            <a:ext cx="5547259" cy="5401643"/>
          </a:xfrm>
          <a:custGeom>
            <a:avLst/>
            <a:gdLst/>
            <a:ahLst/>
            <a:cxnLst/>
            <a:rect r="r" b="b" t="t" l="l"/>
            <a:pathLst>
              <a:path h="5401643" w="5547259">
                <a:moveTo>
                  <a:pt x="0" y="0"/>
                </a:moveTo>
                <a:lnTo>
                  <a:pt x="5547259" y="0"/>
                </a:lnTo>
                <a:lnTo>
                  <a:pt x="5547259" y="5401643"/>
                </a:lnTo>
                <a:lnTo>
                  <a:pt x="0" y="5401643"/>
                </a:lnTo>
                <a:lnTo>
                  <a:pt x="0" y="0"/>
                </a:lnTo>
                <a:close/>
              </a:path>
            </a:pathLst>
          </a:custGeom>
          <a:blipFill>
            <a:blip r:embed="rId7"/>
            <a:stretch>
              <a:fillRect l="0" t="0" r="0" b="0"/>
            </a:stretch>
          </a:blipFill>
        </p:spPr>
      </p:sp>
      <p:sp>
        <p:nvSpPr>
          <p:cNvPr name="TextBox 6" id="6"/>
          <p:cNvSpPr txBox="true"/>
          <p:nvPr/>
        </p:nvSpPr>
        <p:spPr>
          <a:xfrm rot="0">
            <a:off x="6681028" y="637924"/>
            <a:ext cx="4925944" cy="1410836"/>
          </a:xfrm>
          <a:prstGeom prst="rect">
            <a:avLst/>
          </a:prstGeom>
        </p:spPr>
        <p:txBody>
          <a:bodyPr anchor="t" rtlCol="false" tIns="0" lIns="0" bIns="0" rIns="0">
            <a:spAutoFit/>
          </a:bodyPr>
          <a:lstStyle/>
          <a:p>
            <a:pPr algn="ctr">
              <a:lnSpc>
                <a:spcPts val="11480"/>
              </a:lnSpc>
            </a:pPr>
            <a:r>
              <a:rPr lang="en-US" b="true" sz="8200" spc="164">
                <a:solidFill>
                  <a:srgbClr val="3E4677"/>
                </a:solidFill>
                <a:latin typeface="Montserrat Classic Bold"/>
                <a:ea typeface="Montserrat Classic Bold"/>
                <a:cs typeface="Montserrat Classic Bold"/>
                <a:sym typeface="Montserrat Classic Bold"/>
              </a:rPr>
              <a:t>TRENDS</a:t>
            </a:r>
          </a:p>
        </p:txBody>
      </p:sp>
      <p:sp>
        <p:nvSpPr>
          <p:cNvPr name="TextBox 7" id="7"/>
          <p:cNvSpPr txBox="true"/>
          <p:nvPr/>
        </p:nvSpPr>
        <p:spPr>
          <a:xfrm rot="0">
            <a:off x="5547273" y="1972560"/>
            <a:ext cx="7193455" cy="662800"/>
          </a:xfrm>
          <a:prstGeom prst="rect">
            <a:avLst/>
          </a:prstGeom>
        </p:spPr>
        <p:txBody>
          <a:bodyPr anchor="t" rtlCol="false" tIns="0" lIns="0" bIns="0" rIns="0">
            <a:spAutoFit/>
          </a:bodyPr>
          <a:lstStyle/>
          <a:p>
            <a:pPr algn="l">
              <a:lnSpc>
                <a:spcPts val="5465"/>
              </a:lnSpc>
            </a:pPr>
            <a:r>
              <a:rPr lang="en-US" b="true" sz="3904" spc="78">
                <a:solidFill>
                  <a:srgbClr val="342424"/>
                </a:solidFill>
                <a:latin typeface="Montserrat Classic Bold"/>
                <a:ea typeface="Montserrat Classic Bold"/>
                <a:cs typeface="Montserrat Classic Bold"/>
                <a:sym typeface="Montserrat Classic Bold"/>
              </a:rPr>
              <a:t>CONTENT AND BRANDING</a:t>
            </a:r>
          </a:p>
        </p:txBody>
      </p:sp>
      <p:sp>
        <p:nvSpPr>
          <p:cNvPr name="TextBox 8" id="8"/>
          <p:cNvSpPr txBox="true"/>
          <p:nvPr/>
        </p:nvSpPr>
        <p:spPr>
          <a:xfrm rot="0">
            <a:off x="516707" y="2854435"/>
            <a:ext cx="4862473" cy="529966"/>
          </a:xfrm>
          <a:prstGeom prst="rect">
            <a:avLst/>
          </a:prstGeom>
        </p:spPr>
        <p:txBody>
          <a:bodyPr anchor="t" rtlCol="false" tIns="0" lIns="0" bIns="0" rIns="0">
            <a:spAutoFit/>
          </a:bodyPr>
          <a:lstStyle/>
          <a:p>
            <a:pPr algn="l" marL="675768" indent="-337884" lvl="1">
              <a:lnSpc>
                <a:spcPts val="4382"/>
              </a:lnSpc>
              <a:buFont typeface="Arial"/>
              <a:buChar char="•"/>
            </a:pPr>
            <a:r>
              <a:rPr lang="en-US" b="true" sz="3130">
                <a:solidFill>
                  <a:srgbClr val="342424"/>
                </a:solidFill>
                <a:latin typeface="Montserrat Classic Bold"/>
                <a:ea typeface="Montserrat Classic Bold"/>
                <a:cs typeface="Montserrat Classic Bold"/>
                <a:sym typeface="Montserrat Classic Bold"/>
              </a:rPr>
              <a:t>Interesting Content</a:t>
            </a:r>
          </a:p>
        </p:txBody>
      </p:sp>
      <p:sp>
        <p:nvSpPr>
          <p:cNvPr name="TextBox 9" id="9"/>
          <p:cNvSpPr txBox="true"/>
          <p:nvPr/>
        </p:nvSpPr>
        <p:spPr>
          <a:xfrm rot="0">
            <a:off x="847725" y="3519230"/>
            <a:ext cx="4862473" cy="2279015"/>
          </a:xfrm>
          <a:prstGeom prst="rect">
            <a:avLst/>
          </a:prstGeom>
        </p:spPr>
        <p:txBody>
          <a:bodyPr anchor="t" rtlCol="false" tIns="0" lIns="0" bIns="0" rIns="0">
            <a:spAutoFit/>
          </a:bodyPr>
          <a:lstStyle/>
          <a:p>
            <a:pPr algn="l">
              <a:lnSpc>
                <a:spcPts val="3010"/>
              </a:lnSpc>
            </a:pPr>
            <a:r>
              <a:rPr lang="en-US" b="true" sz="2150" i="true">
                <a:solidFill>
                  <a:srgbClr val="342424"/>
                </a:solidFill>
                <a:latin typeface="Montserrat Medium Italics"/>
                <a:ea typeface="Montserrat Medium Italics"/>
                <a:cs typeface="Montserrat Medium Italics"/>
                <a:sym typeface="Montserrat Medium Italics"/>
              </a:rPr>
              <a:t>Trends are more than just a way to predict the future; they're an opportunity to shape it. So we're breaking down global and local trends so you can stay ahead of the curve.</a:t>
            </a:r>
          </a:p>
        </p:txBody>
      </p:sp>
      <p:sp>
        <p:nvSpPr>
          <p:cNvPr name="TextBox 10" id="10"/>
          <p:cNvSpPr txBox="true"/>
          <p:nvPr/>
        </p:nvSpPr>
        <p:spPr>
          <a:xfrm rot="0">
            <a:off x="12841217" y="3519230"/>
            <a:ext cx="4862473" cy="2279015"/>
          </a:xfrm>
          <a:prstGeom prst="rect">
            <a:avLst/>
          </a:prstGeom>
        </p:spPr>
        <p:txBody>
          <a:bodyPr anchor="t" rtlCol="false" tIns="0" lIns="0" bIns="0" rIns="0">
            <a:spAutoFit/>
          </a:bodyPr>
          <a:lstStyle/>
          <a:p>
            <a:pPr algn="l">
              <a:lnSpc>
                <a:spcPts val="3010"/>
              </a:lnSpc>
            </a:pPr>
            <a:r>
              <a:rPr lang="en-US" b="true" sz="2150" i="true">
                <a:solidFill>
                  <a:srgbClr val="342424"/>
                </a:solidFill>
                <a:latin typeface="Montserrat Medium Italics"/>
                <a:ea typeface="Montserrat Medium Italics"/>
                <a:cs typeface="Montserrat Medium Italics"/>
                <a:sym typeface="Montserrat Medium Italics"/>
              </a:rPr>
              <a:t>Trends are more than just a way to predict the future; they're an opportunity to shape it. So we're breaking down global and local trends so you can stay ahead of the curve.</a:t>
            </a:r>
          </a:p>
        </p:txBody>
      </p:sp>
      <p:sp>
        <p:nvSpPr>
          <p:cNvPr name="TextBox 11" id="11"/>
          <p:cNvSpPr txBox="true"/>
          <p:nvPr/>
        </p:nvSpPr>
        <p:spPr>
          <a:xfrm rot="0">
            <a:off x="800906" y="7068251"/>
            <a:ext cx="4862473" cy="2279015"/>
          </a:xfrm>
          <a:prstGeom prst="rect">
            <a:avLst/>
          </a:prstGeom>
        </p:spPr>
        <p:txBody>
          <a:bodyPr anchor="t" rtlCol="false" tIns="0" lIns="0" bIns="0" rIns="0">
            <a:spAutoFit/>
          </a:bodyPr>
          <a:lstStyle/>
          <a:p>
            <a:pPr algn="l">
              <a:lnSpc>
                <a:spcPts val="3010"/>
              </a:lnSpc>
            </a:pPr>
            <a:r>
              <a:rPr lang="en-US" b="true" sz="2150" i="true">
                <a:solidFill>
                  <a:srgbClr val="342424"/>
                </a:solidFill>
                <a:latin typeface="Montserrat Medium Italics"/>
                <a:ea typeface="Montserrat Medium Italics"/>
                <a:cs typeface="Montserrat Medium Italics"/>
                <a:sym typeface="Montserrat Medium Italics"/>
              </a:rPr>
              <a:t>Trends are more than just a way to predict the future; they're an opportunity to shape it. So we're breaking down global and local trends so you can stay ahead of the curve.</a:t>
            </a:r>
          </a:p>
        </p:txBody>
      </p:sp>
      <p:sp>
        <p:nvSpPr>
          <p:cNvPr name="TextBox 12" id="12"/>
          <p:cNvSpPr txBox="true"/>
          <p:nvPr/>
        </p:nvSpPr>
        <p:spPr>
          <a:xfrm rot="0">
            <a:off x="12841217" y="7068251"/>
            <a:ext cx="4862473" cy="2279015"/>
          </a:xfrm>
          <a:prstGeom prst="rect">
            <a:avLst/>
          </a:prstGeom>
        </p:spPr>
        <p:txBody>
          <a:bodyPr anchor="t" rtlCol="false" tIns="0" lIns="0" bIns="0" rIns="0">
            <a:spAutoFit/>
          </a:bodyPr>
          <a:lstStyle/>
          <a:p>
            <a:pPr algn="l">
              <a:lnSpc>
                <a:spcPts val="3010"/>
              </a:lnSpc>
            </a:pPr>
            <a:r>
              <a:rPr lang="en-US" b="true" sz="2150" i="true">
                <a:solidFill>
                  <a:srgbClr val="342424"/>
                </a:solidFill>
                <a:latin typeface="Montserrat Medium Italics"/>
                <a:ea typeface="Montserrat Medium Italics"/>
                <a:cs typeface="Montserrat Medium Italics"/>
                <a:sym typeface="Montserrat Medium Italics"/>
              </a:rPr>
              <a:t>Trends are more than just a way to predict the future; they're an opportunity to shape it. So we're breaking down global and local trends so you can stay ahead of the curve.</a:t>
            </a:r>
          </a:p>
        </p:txBody>
      </p:sp>
      <p:sp>
        <p:nvSpPr>
          <p:cNvPr name="TextBox 13" id="13"/>
          <p:cNvSpPr txBox="true"/>
          <p:nvPr/>
        </p:nvSpPr>
        <p:spPr>
          <a:xfrm rot="0">
            <a:off x="12488792" y="2854435"/>
            <a:ext cx="2431236" cy="529866"/>
          </a:xfrm>
          <a:prstGeom prst="rect">
            <a:avLst/>
          </a:prstGeom>
        </p:spPr>
        <p:txBody>
          <a:bodyPr anchor="t" rtlCol="false" tIns="0" lIns="0" bIns="0" rIns="0">
            <a:spAutoFit/>
          </a:bodyPr>
          <a:lstStyle/>
          <a:p>
            <a:pPr algn="l" marL="676617" indent="-338308" lvl="1">
              <a:lnSpc>
                <a:spcPts val="4387"/>
              </a:lnSpc>
              <a:buFont typeface="Arial"/>
              <a:buChar char="•"/>
            </a:pPr>
            <a:r>
              <a:rPr lang="en-US" b="true" sz="3133">
                <a:solidFill>
                  <a:srgbClr val="342424"/>
                </a:solidFill>
                <a:latin typeface="Montserrat Classic Bold"/>
                <a:ea typeface="Montserrat Classic Bold"/>
                <a:cs typeface="Montserrat Classic Bold"/>
                <a:sym typeface="Montserrat Classic Bold"/>
              </a:rPr>
              <a:t>Caption</a:t>
            </a:r>
          </a:p>
        </p:txBody>
      </p:sp>
      <p:sp>
        <p:nvSpPr>
          <p:cNvPr name="TextBox 14" id="14"/>
          <p:cNvSpPr txBox="true"/>
          <p:nvPr/>
        </p:nvSpPr>
        <p:spPr>
          <a:xfrm rot="0">
            <a:off x="469888" y="6338261"/>
            <a:ext cx="2875161" cy="529966"/>
          </a:xfrm>
          <a:prstGeom prst="rect">
            <a:avLst/>
          </a:prstGeom>
        </p:spPr>
        <p:txBody>
          <a:bodyPr anchor="t" rtlCol="false" tIns="0" lIns="0" bIns="0" rIns="0">
            <a:spAutoFit/>
          </a:bodyPr>
          <a:lstStyle/>
          <a:p>
            <a:pPr algn="l" marL="675766" indent="-337883" lvl="1">
              <a:lnSpc>
                <a:spcPts val="4381"/>
              </a:lnSpc>
              <a:buFont typeface="Arial"/>
              <a:buChar char="•"/>
            </a:pPr>
            <a:r>
              <a:rPr lang="en-US" b="true" sz="3129">
                <a:solidFill>
                  <a:srgbClr val="342424"/>
                </a:solidFill>
                <a:latin typeface="Montserrat Classic Bold"/>
                <a:ea typeface="Montserrat Classic Bold"/>
                <a:cs typeface="Montserrat Classic Bold"/>
                <a:sym typeface="Montserrat Classic Bold"/>
              </a:rPr>
              <a:t>Insight</a:t>
            </a:r>
          </a:p>
        </p:txBody>
      </p:sp>
      <p:sp>
        <p:nvSpPr>
          <p:cNvPr name="TextBox 15" id="15"/>
          <p:cNvSpPr txBox="true"/>
          <p:nvPr/>
        </p:nvSpPr>
        <p:spPr>
          <a:xfrm rot="0">
            <a:off x="12488792" y="6338261"/>
            <a:ext cx="3048859" cy="529866"/>
          </a:xfrm>
          <a:prstGeom prst="rect">
            <a:avLst/>
          </a:prstGeom>
        </p:spPr>
        <p:txBody>
          <a:bodyPr anchor="t" rtlCol="false" tIns="0" lIns="0" bIns="0" rIns="0">
            <a:spAutoFit/>
          </a:bodyPr>
          <a:lstStyle/>
          <a:p>
            <a:pPr algn="l" marL="676617" indent="-338308" lvl="1">
              <a:lnSpc>
                <a:spcPts val="4387"/>
              </a:lnSpc>
              <a:buFont typeface="Arial"/>
              <a:buChar char="•"/>
            </a:pPr>
            <a:r>
              <a:rPr lang="en-US" b="true" sz="3133">
                <a:solidFill>
                  <a:srgbClr val="342424"/>
                </a:solidFill>
                <a:latin typeface="Montserrat Classic Bold"/>
                <a:ea typeface="Montserrat Classic Bold"/>
                <a:cs typeface="Montserrat Classic Bold"/>
                <a:sym typeface="Montserrat Classic Bold"/>
              </a:rPr>
              <a:t>Algorithm</a:t>
            </a:r>
          </a:p>
        </p:txBody>
      </p:sp>
      <p:sp>
        <p:nvSpPr>
          <p:cNvPr name="Freeform 16" id="16"/>
          <p:cNvSpPr/>
          <p:nvPr/>
        </p:nvSpPr>
        <p:spPr>
          <a:xfrm flipH="false" flipV="false" rot="0">
            <a:off x="724706" y="513448"/>
            <a:ext cx="1118994" cy="1309461"/>
          </a:xfrm>
          <a:custGeom>
            <a:avLst/>
            <a:gdLst/>
            <a:ahLst/>
            <a:cxnLst/>
            <a:rect r="r" b="b" t="t" l="l"/>
            <a:pathLst>
              <a:path h="1309461" w="1118994">
                <a:moveTo>
                  <a:pt x="0" y="0"/>
                </a:moveTo>
                <a:lnTo>
                  <a:pt x="1118994" y="0"/>
                </a:lnTo>
                <a:lnTo>
                  <a:pt x="1118994" y="1309461"/>
                </a:lnTo>
                <a:lnTo>
                  <a:pt x="0" y="1309461"/>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TextBox 17" id="17"/>
          <p:cNvSpPr txBox="true"/>
          <p:nvPr/>
        </p:nvSpPr>
        <p:spPr>
          <a:xfrm rot="0">
            <a:off x="1972955" y="720268"/>
            <a:ext cx="4094526" cy="529667"/>
          </a:xfrm>
          <a:prstGeom prst="rect">
            <a:avLst/>
          </a:prstGeom>
        </p:spPr>
        <p:txBody>
          <a:bodyPr anchor="t" rtlCol="false" tIns="0" lIns="0" bIns="0" rIns="0">
            <a:spAutoFit/>
          </a:bodyPr>
          <a:lstStyle/>
          <a:p>
            <a:pPr algn="l">
              <a:lnSpc>
                <a:spcPts val="4398"/>
              </a:lnSpc>
            </a:pPr>
            <a:r>
              <a:rPr lang="en-US" b="true" sz="3141" spc="62">
                <a:solidFill>
                  <a:srgbClr val="342424"/>
                </a:solidFill>
                <a:latin typeface="Montserrat Classic Bold"/>
                <a:ea typeface="Montserrat Classic Bold"/>
                <a:cs typeface="Montserrat Classic Bold"/>
                <a:sym typeface="Montserrat Classic Bold"/>
              </a:rPr>
              <a:t>WARDIERE INC.</a:t>
            </a:r>
          </a:p>
        </p:txBody>
      </p:sp>
      <p:sp>
        <p:nvSpPr>
          <p:cNvPr name="TextBox 18" id="18"/>
          <p:cNvSpPr txBox="true"/>
          <p:nvPr/>
        </p:nvSpPr>
        <p:spPr>
          <a:xfrm rot="0">
            <a:off x="1972955" y="1227155"/>
            <a:ext cx="2788021" cy="339019"/>
          </a:xfrm>
          <a:prstGeom prst="rect">
            <a:avLst/>
          </a:prstGeom>
        </p:spPr>
        <p:txBody>
          <a:bodyPr anchor="t" rtlCol="false" tIns="0" lIns="0" bIns="0" rIns="0">
            <a:spAutoFit/>
          </a:bodyPr>
          <a:lstStyle/>
          <a:p>
            <a:pPr algn="l">
              <a:lnSpc>
                <a:spcPts val="2837"/>
              </a:lnSpc>
            </a:pPr>
            <a:r>
              <a:rPr lang="en-US" sz="2026" b="true">
                <a:solidFill>
                  <a:srgbClr val="342424"/>
                </a:solidFill>
                <a:latin typeface="Montserrat Medium"/>
                <a:ea typeface="Montserrat Medium"/>
                <a:cs typeface="Montserrat Medium"/>
                <a:sym typeface="Montserrat Medium"/>
              </a:rPr>
              <a:t>Marketing Agency</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222" r="0" b="-9222"/>
            </a:stretch>
          </a:blipFill>
        </p:spPr>
      </p:sp>
      <p:sp>
        <p:nvSpPr>
          <p:cNvPr name="Freeform 3" id="3"/>
          <p:cNvSpPr/>
          <p:nvPr/>
        </p:nvSpPr>
        <p:spPr>
          <a:xfrm flipH="true" flipV="false" rot="-1149914">
            <a:off x="510333" y="5536902"/>
            <a:ext cx="19045616" cy="14405411"/>
          </a:xfrm>
          <a:custGeom>
            <a:avLst/>
            <a:gdLst/>
            <a:ahLst/>
            <a:cxnLst/>
            <a:rect r="r" b="b" t="t" l="l"/>
            <a:pathLst>
              <a:path h="14405411" w="19045616">
                <a:moveTo>
                  <a:pt x="19045616" y="0"/>
                </a:moveTo>
                <a:lnTo>
                  <a:pt x="0" y="0"/>
                </a:lnTo>
                <a:lnTo>
                  <a:pt x="0" y="14405411"/>
                </a:lnTo>
                <a:lnTo>
                  <a:pt x="19045616" y="14405411"/>
                </a:lnTo>
                <a:lnTo>
                  <a:pt x="19045616"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9407726" y="2230806"/>
            <a:ext cx="8451601" cy="7532489"/>
          </a:xfrm>
          <a:custGeom>
            <a:avLst/>
            <a:gdLst/>
            <a:ahLst/>
            <a:cxnLst/>
            <a:rect r="r" b="b" t="t" l="l"/>
            <a:pathLst>
              <a:path h="7532489" w="8451601">
                <a:moveTo>
                  <a:pt x="0" y="0"/>
                </a:moveTo>
                <a:lnTo>
                  <a:pt x="8451601" y="0"/>
                </a:lnTo>
                <a:lnTo>
                  <a:pt x="8451601" y="7532490"/>
                </a:lnTo>
                <a:lnTo>
                  <a:pt x="0" y="7532490"/>
                </a:lnTo>
                <a:lnTo>
                  <a:pt x="0" y="0"/>
                </a:lnTo>
                <a:close/>
              </a:path>
            </a:pathLst>
          </a:custGeom>
          <a:blipFill>
            <a:blip r:embed="rId5"/>
            <a:stretch>
              <a:fillRect l="0" t="0" r="0" b="0"/>
            </a:stretch>
          </a:blipFill>
        </p:spPr>
      </p:sp>
      <p:sp>
        <p:nvSpPr>
          <p:cNvPr name="TextBox 5" id="5"/>
          <p:cNvSpPr txBox="true"/>
          <p:nvPr/>
        </p:nvSpPr>
        <p:spPr>
          <a:xfrm rot="0">
            <a:off x="1026494" y="641367"/>
            <a:ext cx="7333128" cy="1410836"/>
          </a:xfrm>
          <a:prstGeom prst="rect">
            <a:avLst/>
          </a:prstGeom>
        </p:spPr>
        <p:txBody>
          <a:bodyPr anchor="t" rtlCol="false" tIns="0" lIns="0" bIns="0" rIns="0">
            <a:spAutoFit/>
          </a:bodyPr>
          <a:lstStyle/>
          <a:p>
            <a:pPr algn="l">
              <a:lnSpc>
                <a:spcPts val="11480"/>
              </a:lnSpc>
            </a:pPr>
            <a:r>
              <a:rPr lang="en-US" b="true" sz="8200" spc="164">
                <a:solidFill>
                  <a:srgbClr val="3E4677"/>
                </a:solidFill>
                <a:latin typeface="Montserrat Classic Bold"/>
                <a:ea typeface="Montserrat Classic Bold"/>
                <a:cs typeface="Montserrat Classic Bold"/>
                <a:sym typeface="Montserrat Classic Bold"/>
              </a:rPr>
              <a:t>MARKETING</a:t>
            </a:r>
          </a:p>
        </p:txBody>
      </p:sp>
      <p:sp>
        <p:nvSpPr>
          <p:cNvPr name="TextBox 6" id="6"/>
          <p:cNvSpPr txBox="true"/>
          <p:nvPr/>
        </p:nvSpPr>
        <p:spPr>
          <a:xfrm rot="0">
            <a:off x="1026494" y="1795029"/>
            <a:ext cx="6088909" cy="1410836"/>
          </a:xfrm>
          <a:prstGeom prst="rect">
            <a:avLst/>
          </a:prstGeom>
        </p:spPr>
        <p:txBody>
          <a:bodyPr anchor="t" rtlCol="false" tIns="0" lIns="0" bIns="0" rIns="0">
            <a:spAutoFit/>
          </a:bodyPr>
          <a:lstStyle/>
          <a:p>
            <a:pPr algn="l">
              <a:lnSpc>
                <a:spcPts val="11480"/>
              </a:lnSpc>
            </a:pPr>
            <a:r>
              <a:rPr lang="en-US" b="true" sz="8200" spc="164">
                <a:solidFill>
                  <a:srgbClr val="3E4677"/>
                </a:solidFill>
                <a:latin typeface="Montserrat Classic Bold"/>
                <a:ea typeface="Montserrat Classic Bold"/>
                <a:cs typeface="Montserrat Classic Bold"/>
                <a:sym typeface="Montserrat Classic Bold"/>
              </a:rPr>
              <a:t>ANALYSIS</a:t>
            </a:r>
          </a:p>
        </p:txBody>
      </p:sp>
      <p:sp>
        <p:nvSpPr>
          <p:cNvPr name="TextBox 7" id="7"/>
          <p:cNvSpPr txBox="true"/>
          <p:nvPr/>
        </p:nvSpPr>
        <p:spPr>
          <a:xfrm rot="0">
            <a:off x="1026494" y="4103243"/>
            <a:ext cx="8117506" cy="2389307"/>
          </a:xfrm>
          <a:prstGeom prst="rect">
            <a:avLst/>
          </a:prstGeom>
        </p:spPr>
        <p:txBody>
          <a:bodyPr anchor="t" rtlCol="false" tIns="0" lIns="0" bIns="0" rIns="0">
            <a:spAutoFit/>
          </a:bodyPr>
          <a:lstStyle/>
          <a:p>
            <a:pPr algn="l">
              <a:lnSpc>
                <a:spcPts val="3220"/>
              </a:lnSpc>
            </a:pPr>
            <a:r>
              <a:rPr lang="en-US" sz="2300" b="true">
                <a:solidFill>
                  <a:srgbClr val="342424"/>
                </a:solidFill>
                <a:latin typeface="Montserrat Medium"/>
                <a:ea typeface="Montserrat Medium"/>
                <a:cs typeface="Montserrat Medium"/>
                <a:sym typeface="Montserrat Medium"/>
              </a:rPr>
              <a:t>This analysis will help your business make informed decisions about digital marketing and ensure that your efforts are practical. Our sophisticated analytic tools allow you to measure the effectiveness of various digital marketing channels, delivering the highest return on investment (ROI).</a:t>
            </a:r>
          </a:p>
        </p:txBody>
      </p:sp>
      <p:grpSp>
        <p:nvGrpSpPr>
          <p:cNvPr name="Group 8" id="8"/>
          <p:cNvGrpSpPr/>
          <p:nvPr/>
        </p:nvGrpSpPr>
        <p:grpSpPr>
          <a:xfrm rot="0">
            <a:off x="727700" y="6767222"/>
            <a:ext cx="6818422" cy="1844438"/>
            <a:chOff x="0" y="0"/>
            <a:chExt cx="9091229" cy="2459251"/>
          </a:xfrm>
        </p:grpSpPr>
        <p:sp>
          <p:nvSpPr>
            <p:cNvPr name="Freeform 9" id="9"/>
            <p:cNvSpPr/>
            <p:nvPr/>
          </p:nvSpPr>
          <p:spPr>
            <a:xfrm flipH="false" flipV="false" rot="0">
              <a:off x="3663463" y="141875"/>
              <a:ext cx="1379084" cy="1494942"/>
            </a:xfrm>
            <a:custGeom>
              <a:avLst/>
              <a:gdLst/>
              <a:ahLst/>
              <a:cxnLst/>
              <a:rect r="r" b="b" t="t" l="l"/>
              <a:pathLst>
                <a:path h="1494942" w="1379084">
                  <a:moveTo>
                    <a:pt x="0" y="0"/>
                  </a:moveTo>
                  <a:lnTo>
                    <a:pt x="1379084" y="0"/>
                  </a:lnTo>
                  <a:lnTo>
                    <a:pt x="1379084" y="1494941"/>
                  </a:lnTo>
                  <a:lnTo>
                    <a:pt x="0" y="1494941"/>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0" id="10"/>
            <p:cNvSpPr/>
            <p:nvPr/>
          </p:nvSpPr>
          <p:spPr>
            <a:xfrm flipH="false" flipV="false" rot="0">
              <a:off x="6878822" y="0"/>
              <a:ext cx="1389248" cy="1636816"/>
            </a:xfrm>
            <a:custGeom>
              <a:avLst/>
              <a:gdLst/>
              <a:ahLst/>
              <a:cxnLst/>
              <a:rect r="r" b="b" t="t" l="l"/>
              <a:pathLst>
                <a:path h="1636816" w="1389248">
                  <a:moveTo>
                    <a:pt x="0" y="0"/>
                  </a:moveTo>
                  <a:lnTo>
                    <a:pt x="1389248" y="0"/>
                  </a:lnTo>
                  <a:lnTo>
                    <a:pt x="1389248" y="1636816"/>
                  </a:lnTo>
                  <a:lnTo>
                    <a:pt x="0" y="1636816"/>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11" id="11"/>
            <p:cNvSpPr/>
            <p:nvPr/>
          </p:nvSpPr>
          <p:spPr>
            <a:xfrm flipH="false" flipV="false" rot="0">
              <a:off x="251491" y="141875"/>
              <a:ext cx="1575696" cy="1494942"/>
            </a:xfrm>
            <a:custGeom>
              <a:avLst/>
              <a:gdLst/>
              <a:ahLst/>
              <a:cxnLst/>
              <a:rect r="r" b="b" t="t" l="l"/>
              <a:pathLst>
                <a:path h="1494942" w="1575696">
                  <a:moveTo>
                    <a:pt x="0" y="0"/>
                  </a:moveTo>
                  <a:lnTo>
                    <a:pt x="1575696" y="0"/>
                  </a:lnTo>
                  <a:lnTo>
                    <a:pt x="1575696" y="1494941"/>
                  </a:lnTo>
                  <a:lnTo>
                    <a:pt x="0" y="1494941"/>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TextBox 12" id="12"/>
            <p:cNvSpPr txBox="true"/>
            <p:nvPr/>
          </p:nvSpPr>
          <p:spPr>
            <a:xfrm rot="0">
              <a:off x="0" y="1817201"/>
              <a:ext cx="2109198" cy="642050"/>
            </a:xfrm>
            <a:prstGeom prst="rect">
              <a:avLst/>
            </a:prstGeom>
          </p:spPr>
          <p:txBody>
            <a:bodyPr anchor="t" rtlCol="false" tIns="0" lIns="0" bIns="0" rIns="0">
              <a:spAutoFit/>
            </a:bodyPr>
            <a:lstStyle/>
            <a:p>
              <a:pPr algn="ctr">
                <a:lnSpc>
                  <a:spcPts val="4032"/>
                </a:lnSpc>
              </a:pPr>
              <a:r>
                <a:rPr lang="en-US" b="true" sz="2880">
                  <a:solidFill>
                    <a:srgbClr val="342424"/>
                  </a:solidFill>
                  <a:latin typeface="Montserrat Classic Bold"/>
                  <a:ea typeface="Montserrat Classic Bold"/>
                  <a:cs typeface="Montserrat Classic Bold"/>
                  <a:sym typeface="Montserrat Classic Bold"/>
                </a:rPr>
                <a:t>PLAN</a:t>
              </a:r>
            </a:p>
          </p:txBody>
        </p:sp>
        <p:sp>
          <p:nvSpPr>
            <p:cNvPr name="TextBox 13" id="13"/>
            <p:cNvSpPr txBox="true"/>
            <p:nvPr/>
          </p:nvSpPr>
          <p:spPr>
            <a:xfrm rot="0">
              <a:off x="3188122" y="1817201"/>
              <a:ext cx="2109198" cy="642050"/>
            </a:xfrm>
            <a:prstGeom prst="rect">
              <a:avLst/>
            </a:prstGeom>
          </p:spPr>
          <p:txBody>
            <a:bodyPr anchor="t" rtlCol="false" tIns="0" lIns="0" bIns="0" rIns="0">
              <a:spAutoFit/>
            </a:bodyPr>
            <a:lstStyle/>
            <a:p>
              <a:pPr algn="ctr">
                <a:lnSpc>
                  <a:spcPts val="4032"/>
                </a:lnSpc>
              </a:pPr>
              <a:r>
                <a:rPr lang="en-US" b="true" sz="2880">
                  <a:solidFill>
                    <a:srgbClr val="342424"/>
                  </a:solidFill>
                  <a:latin typeface="Montserrat Classic Bold"/>
                  <a:ea typeface="Montserrat Classic Bold"/>
                  <a:cs typeface="Montserrat Classic Bold"/>
                  <a:sym typeface="Montserrat Classic Bold"/>
                </a:rPr>
                <a:t>ACTION</a:t>
              </a:r>
            </a:p>
          </p:txBody>
        </p:sp>
        <p:sp>
          <p:nvSpPr>
            <p:cNvPr name="TextBox 14" id="14"/>
            <p:cNvSpPr txBox="true"/>
            <p:nvPr/>
          </p:nvSpPr>
          <p:spPr>
            <a:xfrm rot="0">
              <a:off x="6352870" y="1817201"/>
              <a:ext cx="2738359" cy="642050"/>
            </a:xfrm>
            <a:prstGeom prst="rect">
              <a:avLst/>
            </a:prstGeom>
          </p:spPr>
          <p:txBody>
            <a:bodyPr anchor="t" rtlCol="false" tIns="0" lIns="0" bIns="0" rIns="0">
              <a:spAutoFit/>
            </a:bodyPr>
            <a:lstStyle/>
            <a:p>
              <a:pPr algn="ctr">
                <a:lnSpc>
                  <a:spcPts val="4032"/>
                </a:lnSpc>
              </a:pPr>
              <a:r>
                <a:rPr lang="en-US" b="true" sz="2880">
                  <a:solidFill>
                    <a:srgbClr val="342424"/>
                  </a:solidFill>
                  <a:latin typeface="Montserrat Classic Bold"/>
                  <a:ea typeface="Montserrat Classic Bold"/>
                  <a:cs typeface="Montserrat Classic Bold"/>
                  <a:sym typeface="Montserrat Classic Bold"/>
                </a:rPr>
                <a:t>SOLUTION</a:t>
              </a:r>
            </a:p>
          </p:txBody>
        </p:sp>
      </p:grpSp>
      <p:sp>
        <p:nvSpPr>
          <p:cNvPr name="TextBox 15" id="15"/>
          <p:cNvSpPr txBox="true"/>
          <p:nvPr/>
        </p:nvSpPr>
        <p:spPr>
          <a:xfrm rot="0">
            <a:off x="1026494" y="3190506"/>
            <a:ext cx="8772459" cy="662800"/>
          </a:xfrm>
          <a:prstGeom prst="rect">
            <a:avLst/>
          </a:prstGeom>
        </p:spPr>
        <p:txBody>
          <a:bodyPr anchor="t" rtlCol="false" tIns="0" lIns="0" bIns="0" rIns="0">
            <a:spAutoFit/>
          </a:bodyPr>
          <a:lstStyle/>
          <a:p>
            <a:pPr algn="l">
              <a:lnSpc>
                <a:spcPts val="5465"/>
              </a:lnSpc>
            </a:pPr>
            <a:r>
              <a:rPr lang="en-US" b="true" sz="3904" spc="78">
                <a:solidFill>
                  <a:srgbClr val="342424"/>
                </a:solidFill>
                <a:latin typeface="Montserrat Classic Bold"/>
                <a:ea typeface="Montserrat Classic Bold"/>
                <a:cs typeface="Montserrat Classic Bold"/>
                <a:sym typeface="Montserrat Classic Bold"/>
              </a:rPr>
              <a:t>DIGITAL MARKETING ANALYSIS</a:t>
            </a:r>
          </a:p>
        </p:txBody>
      </p:sp>
      <p:sp>
        <p:nvSpPr>
          <p:cNvPr name="Freeform 16" id="16"/>
          <p:cNvSpPr/>
          <p:nvPr/>
        </p:nvSpPr>
        <p:spPr>
          <a:xfrm flipH="false" flipV="false" rot="0">
            <a:off x="13204854" y="528472"/>
            <a:ext cx="1118994" cy="1309461"/>
          </a:xfrm>
          <a:custGeom>
            <a:avLst/>
            <a:gdLst/>
            <a:ahLst/>
            <a:cxnLst/>
            <a:rect r="r" b="b" t="t" l="l"/>
            <a:pathLst>
              <a:path h="1309461" w="1118994">
                <a:moveTo>
                  <a:pt x="0" y="0"/>
                </a:moveTo>
                <a:lnTo>
                  <a:pt x="1118994" y="0"/>
                </a:lnTo>
                <a:lnTo>
                  <a:pt x="1118994" y="1309461"/>
                </a:lnTo>
                <a:lnTo>
                  <a:pt x="0" y="1309461"/>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TextBox 17" id="17"/>
          <p:cNvSpPr txBox="true"/>
          <p:nvPr/>
        </p:nvSpPr>
        <p:spPr>
          <a:xfrm rot="0">
            <a:off x="14453102" y="735291"/>
            <a:ext cx="3539444" cy="529667"/>
          </a:xfrm>
          <a:prstGeom prst="rect">
            <a:avLst/>
          </a:prstGeom>
        </p:spPr>
        <p:txBody>
          <a:bodyPr anchor="t" rtlCol="false" tIns="0" lIns="0" bIns="0" rIns="0">
            <a:spAutoFit/>
          </a:bodyPr>
          <a:lstStyle/>
          <a:p>
            <a:pPr algn="l">
              <a:lnSpc>
                <a:spcPts val="4398"/>
              </a:lnSpc>
            </a:pPr>
            <a:r>
              <a:rPr lang="en-US" b="true" sz="3141" spc="62">
                <a:solidFill>
                  <a:srgbClr val="342424"/>
                </a:solidFill>
                <a:latin typeface="Montserrat Classic Bold"/>
                <a:ea typeface="Montserrat Classic Bold"/>
                <a:cs typeface="Montserrat Classic Bold"/>
                <a:sym typeface="Montserrat Classic Bold"/>
              </a:rPr>
              <a:t>WARDIERE INC.</a:t>
            </a:r>
          </a:p>
        </p:txBody>
      </p:sp>
      <p:sp>
        <p:nvSpPr>
          <p:cNvPr name="TextBox 18" id="18"/>
          <p:cNvSpPr txBox="true"/>
          <p:nvPr/>
        </p:nvSpPr>
        <p:spPr>
          <a:xfrm rot="0">
            <a:off x="14453102" y="1242178"/>
            <a:ext cx="2806198" cy="339019"/>
          </a:xfrm>
          <a:prstGeom prst="rect">
            <a:avLst/>
          </a:prstGeom>
        </p:spPr>
        <p:txBody>
          <a:bodyPr anchor="t" rtlCol="false" tIns="0" lIns="0" bIns="0" rIns="0">
            <a:spAutoFit/>
          </a:bodyPr>
          <a:lstStyle/>
          <a:p>
            <a:pPr algn="l">
              <a:lnSpc>
                <a:spcPts val="2837"/>
              </a:lnSpc>
            </a:pPr>
            <a:r>
              <a:rPr lang="en-US" sz="2026" b="true">
                <a:solidFill>
                  <a:srgbClr val="F37F78"/>
                </a:solidFill>
                <a:latin typeface="Montserrat Medium"/>
                <a:ea typeface="Montserrat Medium"/>
                <a:cs typeface="Montserrat Medium"/>
                <a:sym typeface="Montserrat Medium"/>
              </a:rPr>
              <a:t>Marketing Agency</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222" r="0" b="-9222"/>
            </a:stretch>
          </a:blipFill>
        </p:spPr>
      </p:sp>
      <p:sp>
        <p:nvSpPr>
          <p:cNvPr name="Freeform 3" id="3"/>
          <p:cNvSpPr/>
          <p:nvPr/>
        </p:nvSpPr>
        <p:spPr>
          <a:xfrm flipH="false" flipV="false" rot="-10800000">
            <a:off x="-132156" y="2157045"/>
            <a:ext cx="11134851" cy="9447358"/>
          </a:xfrm>
          <a:custGeom>
            <a:avLst/>
            <a:gdLst/>
            <a:ahLst/>
            <a:cxnLst/>
            <a:rect r="r" b="b" t="t" l="l"/>
            <a:pathLst>
              <a:path h="9447358" w="11134851">
                <a:moveTo>
                  <a:pt x="0" y="0"/>
                </a:moveTo>
                <a:lnTo>
                  <a:pt x="11134851" y="0"/>
                </a:lnTo>
                <a:lnTo>
                  <a:pt x="11134851" y="9447358"/>
                </a:lnTo>
                <a:lnTo>
                  <a:pt x="0" y="9447358"/>
                </a:lnTo>
                <a:lnTo>
                  <a:pt x="0" y="0"/>
                </a:lnTo>
                <a:close/>
              </a:path>
            </a:pathLst>
          </a:custGeom>
          <a:blipFill>
            <a:blip r:embed="rId3">
              <a:extLst>
                <a:ext uri="{96DAC541-7B7A-43D3-8B79-37D633B846F1}">
                  <asvg:svgBlip xmlns:asvg="http://schemas.microsoft.com/office/drawing/2016/SVG/main" r:embed="rId4"/>
                </a:ext>
              </a:extLst>
            </a:blip>
            <a:stretch>
              <a:fillRect l="0" t="-25817" r="-58254" b="0"/>
            </a:stretch>
          </a:blipFill>
        </p:spPr>
      </p:sp>
      <p:sp>
        <p:nvSpPr>
          <p:cNvPr name="Freeform 4" id="4"/>
          <p:cNvSpPr/>
          <p:nvPr/>
        </p:nvSpPr>
        <p:spPr>
          <a:xfrm flipH="true" flipV="false" rot="0">
            <a:off x="476537" y="3447406"/>
            <a:ext cx="9917467" cy="7859592"/>
          </a:xfrm>
          <a:custGeom>
            <a:avLst/>
            <a:gdLst/>
            <a:ahLst/>
            <a:cxnLst/>
            <a:rect r="r" b="b" t="t" l="l"/>
            <a:pathLst>
              <a:path h="7859592" w="9917467">
                <a:moveTo>
                  <a:pt x="9917466" y="0"/>
                </a:moveTo>
                <a:lnTo>
                  <a:pt x="0" y="0"/>
                </a:lnTo>
                <a:lnTo>
                  <a:pt x="0" y="7859593"/>
                </a:lnTo>
                <a:lnTo>
                  <a:pt x="9917466" y="7859593"/>
                </a:lnTo>
                <a:lnTo>
                  <a:pt x="9917466" y="0"/>
                </a:lnTo>
                <a:close/>
              </a:path>
            </a:pathLst>
          </a:custGeom>
          <a:blipFill>
            <a:blip r:embed="rId5"/>
            <a:stretch>
              <a:fillRect l="0" t="0" r="0" b="0"/>
            </a:stretch>
          </a:blipFill>
        </p:spPr>
      </p:sp>
      <p:grpSp>
        <p:nvGrpSpPr>
          <p:cNvPr name="Group 5" id="5"/>
          <p:cNvGrpSpPr/>
          <p:nvPr/>
        </p:nvGrpSpPr>
        <p:grpSpPr>
          <a:xfrm rot="0">
            <a:off x="10652123" y="4135965"/>
            <a:ext cx="6895108" cy="1401785"/>
            <a:chOff x="0" y="0"/>
            <a:chExt cx="2593640" cy="527291"/>
          </a:xfrm>
        </p:grpSpPr>
        <p:sp>
          <p:nvSpPr>
            <p:cNvPr name="Freeform 6" id="6"/>
            <p:cNvSpPr/>
            <p:nvPr/>
          </p:nvSpPr>
          <p:spPr>
            <a:xfrm flipH="false" flipV="false" rot="0">
              <a:off x="0" y="0"/>
              <a:ext cx="2593640" cy="527290"/>
            </a:xfrm>
            <a:custGeom>
              <a:avLst/>
              <a:gdLst/>
              <a:ahLst/>
              <a:cxnLst/>
              <a:rect r="r" b="b" t="t" l="l"/>
              <a:pathLst>
                <a:path h="527290" w="2593640">
                  <a:moveTo>
                    <a:pt x="57263" y="0"/>
                  </a:moveTo>
                  <a:lnTo>
                    <a:pt x="2536376" y="0"/>
                  </a:lnTo>
                  <a:cubicBezTo>
                    <a:pt x="2568002" y="0"/>
                    <a:pt x="2593640" y="25638"/>
                    <a:pt x="2593640" y="57263"/>
                  </a:cubicBezTo>
                  <a:lnTo>
                    <a:pt x="2593640" y="470027"/>
                  </a:lnTo>
                  <a:cubicBezTo>
                    <a:pt x="2593640" y="485214"/>
                    <a:pt x="2587607" y="499779"/>
                    <a:pt x="2576868" y="510518"/>
                  </a:cubicBezTo>
                  <a:cubicBezTo>
                    <a:pt x="2566129" y="521257"/>
                    <a:pt x="2551563" y="527290"/>
                    <a:pt x="2536376" y="527290"/>
                  </a:cubicBezTo>
                  <a:lnTo>
                    <a:pt x="57263" y="527290"/>
                  </a:lnTo>
                  <a:cubicBezTo>
                    <a:pt x="42076" y="527290"/>
                    <a:pt x="27511" y="521257"/>
                    <a:pt x="16772" y="510518"/>
                  </a:cubicBezTo>
                  <a:cubicBezTo>
                    <a:pt x="6033" y="499779"/>
                    <a:pt x="0" y="485214"/>
                    <a:pt x="0" y="470027"/>
                  </a:cubicBezTo>
                  <a:lnTo>
                    <a:pt x="0" y="57263"/>
                  </a:lnTo>
                  <a:cubicBezTo>
                    <a:pt x="0" y="42076"/>
                    <a:pt x="6033" y="27511"/>
                    <a:pt x="16772" y="16772"/>
                  </a:cubicBezTo>
                  <a:cubicBezTo>
                    <a:pt x="27511" y="6033"/>
                    <a:pt x="42076" y="0"/>
                    <a:pt x="57263" y="0"/>
                  </a:cubicBezTo>
                  <a:close/>
                </a:path>
              </a:pathLst>
            </a:custGeom>
            <a:solidFill>
              <a:srgbClr val="576586">
                <a:alpha val="36863"/>
              </a:srgbClr>
            </a:solidFill>
          </p:spPr>
        </p:sp>
        <p:sp>
          <p:nvSpPr>
            <p:cNvPr name="TextBox 7" id="7"/>
            <p:cNvSpPr txBox="true"/>
            <p:nvPr/>
          </p:nvSpPr>
          <p:spPr>
            <a:xfrm>
              <a:off x="0" y="-38100"/>
              <a:ext cx="2593640" cy="565391"/>
            </a:xfrm>
            <a:prstGeom prst="rect">
              <a:avLst/>
            </a:prstGeom>
          </p:spPr>
          <p:txBody>
            <a:bodyPr anchor="ctr" rtlCol="false" tIns="50800" lIns="50800" bIns="50800" rIns="50800"/>
            <a:lstStyle/>
            <a:p>
              <a:pPr algn="ctr">
                <a:lnSpc>
                  <a:spcPts val="2607"/>
                </a:lnSpc>
              </a:pPr>
            </a:p>
          </p:txBody>
        </p:sp>
      </p:grpSp>
      <p:grpSp>
        <p:nvGrpSpPr>
          <p:cNvPr name="Group 8" id="8"/>
          <p:cNvGrpSpPr/>
          <p:nvPr/>
        </p:nvGrpSpPr>
        <p:grpSpPr>
          <a:xfrm rot="0">
            <a:off x="10652123" y="6179831"/>
            <a:ext cx="6895108" cy="1401785"/>
            <a:chOff x="0" y="0"/>
            <a:chExt cx="2593640" cy="527291"/>
          </a:xfrm>
        </p:grpSpPr>
        <p:sp>
          <p:nvSpPr>
            <p:cNvPr name="Freeform 9" id="9"/>
            <p:cNvSpPr/>
            <p:nvPr/>
          </p:nvSpPr>
          <p:spPr>
            <a:xfrm flipH="false" flipV="false" rot="0">
              <a:off x="0" y="0"/>
              <a:ext cx="2593640" cy="527290"/>
            </a:xfrm>
            <a:custGeom>
              <a:avLst/>
              <a:gdLst/>
              <a:ahLst/>
              <a:cxnLst/>
              <a:rect r="r" b="b" t="t" l="l"/>
              <a:pathLst>
                <a:path h="527290" w="2593640">
                  <a:moveTo>
                    <a:pt x="57263" y="0"/>
                  </a:moveTo>
                  <a:lnTo>
                    <a:pt x="2536376" y="0"/>
                  </a:lnTo>
                  <a:cubicBezTo>
                    <a:pt x="2568002" y="0"/>
                    <a:pt x="2593640" y="25638"/>
                    <a:pt x="2593640" y="57263"/>
                  </a:cubicBezTo>
                  <a:lnTo>
                    <a:pt x="2593640" y="470027"/>
                  </a:lnTo>
                  <a:cubicBezTo>
                    <a:pt x="2593640" y="485214"/>
                    <a:pt x="2587607" y="499779"/>
                    <a:pt x="2576868" y="510518"/>
                  </a:cubicBezTo>
                  <a:cubicBezTo>
                    <a:pt x="2566129" y="521257"/>
                    <a:pt x="2551563" y="527290"/>
                    <a:pt x="2536376" y="527290"/>
                  </a:cubicBezTo>
                  <a:lnTo>
                    <a:pt x="57263" y="527290"/>
                  </a:lnTo>
                  <a:cubicBezTo>
                    <a:pt x="42076" y="527290"/>
                    <a:pt x="27511" y="521257"/>
                    <a:pt x="16772" y="510518"/>
                  </a:cubicBezTo>
                  <a:cubicBezTo>
                    <a:pt x="6033" y="499779"/>
                    <a:pt x="0" y="485214"/>
                    <a:pt x="0" y="470027"/>
                  </a:cubicBezTo>
                  <a:lnTo>
                    <a:pt x="0" y="57263"/>
                  </a:lnTo>
                  <a:cubicBezTo>
                    <a:pt x="0" y="42076"/>
                    <a:pt x="6033" y="27511"/>
                    <a:pt x="16772" y="16772"/>
                  </a:cubicBezTo>
                  <a:cubicBezTo>
                    <a:pt x="27511" y="6033"/>
                    <a:pt x="42076" y="0"/>
                    <a:pt x="57263" y="0"/>
                  </a:cubicBezTo>
                  <a:close/>
                </a:path>
              </a:pathLst>
            </a:custGeom>
            <a:solidFill>
              <a:srgbClr val="576586">
                <a:alpha val="36863"/>
              </a:srgbClr>
            </a:solidFill>
          </p:spPr>
        </p:sp>
        <p:sp>
          <p:nvSpPr>
            <p:cNvPr name="TextBox 10" id="10"/>
            <p:cNvSpPr txBox="true"/>
            <p:nvPr/>
          </p:nvSpPr>
          <p:spPr>
            <a:xfrm>
              <a:off x="0" y="-38100"/>
              <a:ext cx="2593640" cy="565391"/>
            </a:xfrm>
            <a:prstGeom prst="rect">
              <a:avLst/>
            </a:prstGeom>
          </p:spPr>
          <p:txBody>
            <a:bodyPr anchor="ctr" rtlCol="false" tIns="50800" lIns="50800" bIns="50800" rIns="50800"/>
            <a:lstStyle/>
            <a:p>
              <a:pPr algn="ctr">
                <a:lnSpc>
                  <a:spcPts val="2607"/>
                </a:lnSpc>
              </a:pPr>
            </a:p>
          </p:txBody>
        </p:sp>
      </p:grpSp>
      <p:grpSp>
        <p:nvGrpSpPr>
          <p:cNvPr name="Group 11" id="11"/>
          <p:cNvGrpSpPr/>
          <p:nvPr/>
        </p:nvGrpSpPr>
        <p:grpSpPr>
          <a:xfrm rot="0">
            <a:off x="10573141" y="4117281"/>
            <a:ext cx="6974090" cy="1329237"/>
            <a:chOff x="0" y="0"/>
            <a:chExt cx="2623349" cy="500001"/>
          </a:xfrm>
        </p:grpSpPr>
        <p:sp>
          <p:nvSpPr>
            <p:cNvPr name="Freeform 12" id="12"/>
            <p:cNvSpPr/>
            <p:nvPr/>
          </p:nvSpPr>
          <p:spPr>
            <a:xfrm flipH="false" flipV="false" rot="0">
              <a:off x="0" y="0"/>
              <a:ext cx="2623349" cy="500001"/>
            </a:xfrm>
            <a:custGeom>
              <a:avLst/>
              <a:gdLst/>
              <a:ahLst/>
              <a:cxnLst/>
              <a:rect r="r" b="b" t="t" l="l"/>
              <a:pathLst>
                <a:path h="500001" w="2623349">
                  <a:moveTo>
                    <a:pt x="56615" y="0"/>
                  </a:moveTo>
                  <a:lnTo>
                    <a:pt x="2566734" y="0"/>
                  </a:lnTo>
                  <a:cubicBezTo>
                    <a:pt x="2581749" y="0"/>
                    <a:pt x="2596149" y="5965"/>
                    <a:pt x="2606767" y="16582"/>
                  </a:cubicBezTo>
                  <a:cubicBezTo>
                    <a:pt x="2617384" y="27200"/>
                    <a:pt x="2623349" y="41600"/>
                    <a:pt x="2623349" y="56615"/>
                  </a:cubicBezTo>
                  <a:lnTo>
                    <a:pt x="2623349" y="443386"/>
                  </a:lnTo>
                  <a:cubicBezTo>
                    <a:pt x="2623349" y="458401"/>
                    <a:pt x="2617384" y="472802"/>
                    <a:pt x="2606767" y="483419"/>
                  </a:cubicBezTo>
                  <a:cubicBezTo>
                    <a:pt x="2596149" y="494036"/>
                    <a:pt x="2581749" y="500001"/>
                    <a:pt x="2566734" y="500001"/>
                  </a:cubicBezTo>
                  <a:lnTo>
                    <a:pt x="56615" y="500001"/>
                  </a:lnTo>
                  <a:cubicBezTo>
                    <a:pt x="41600" y="500001"/>
                    <a:pt x="27200" y="494036"/>
                    <a:pt x="16582" y="483419"/>
                  </a:cubicBezTo>
                  <a:cubicBezTo>
                    <a:pt x="5965" y="472802"/>
                    <a:pt x="0" y="458401"/>
                    <a:pt x="0" y="443386"/>
                  </a:cubicBezTo>
                  <a:lnTo>
                    <a:pt x="0" y="56615"/>
                  </a:lnTo>
                  <a:cubicBezTo>
                    <a:pt x="0" y="41600"/>
                    <a:pt x="5965" y="27200"/>
                    <a:pt x="16582" y="16582"/>
                  </a:cubicBezTo>
                  <a:cubicBezTo>
                    <a:pt x="27200" y="5965"/>
                    <a:pt x="41600" y="0"/>
                    <a:pt x="56615" y="0"/>
                  </a:cubicBezTo>
                  <a:close/>
                </a:path>
              </a:pathLst>
            </a:custGeom>
            <a:solidFill>
              <a:srgbClr val="FFFFFF"/>
            </a:solidFill>
          </p:spPr>
        </p:sp>
        <p:sp>
          <p:nvSpPr>
            <p:cNvPr name="TextBox 13" id="13"/>
            <p:cNvSpPr txBox="true"/>
            <p:nvPr/>
          </p:nvSpPr>
          <p:spPr>
            <a:xfrm>
              <a:off x="0" y="-38100"/>
              <a:ext cx="2623349" cy="538101"/>
            </a:xfrm>
            <a:prstGeom prst="rect">
              <a:avLst/>
            </a:prstGeom>
          </p:spPr>
          <p:txBody>
            <a:bodyPr anchor="ctr" rtlCol="false" tIns="50800" lIns="50800" bIns="50800" rIns="50800"/>
            <a:lstStyle/>
            <a:p>
              <a:pPr algn="ctr">
                <a:lnSpc>
                  <a:spcPts val="2607"/>
                </a:lnSpc>
              </a:pPr>
            </a:p>
          </p:txBody>
        </p:sp>
      </p:grpSp>
      <p:grpSp>
        <p:nvGrpSpPr>
          <p:cNvPr name="Group 14" id="14"/>
          <p:cNvGrpSpPr/>
          <p:nvPr/>
        </p:nvGrpSpPr>
        <p:grpSpPr>
          <a:xfrm rot="0">
            <a:off x="10573141" y="6161147"/>
            <a:ext cx="6974090" cy="1329237"/>
            <a:chOff x="0" y="0"/>
            <a:chExt cx="2623349" cy="500001"/>
          </a:xfrm>
        </p:grpSpPr>
        <p:sp>
          <p:nvSpPr>
            <p:cNvPr name="Freeform 15" id="15"/>
            <p:cNvSpPr/>
            <p:nvPr/>
          </p:nvSpPr>
          <p:spPr>
            <a:xfrm flipH="false" flipV="false" rot="0">
              <a:off x="0" y="0"/>
              <a:ext cx="2623349" cy="500001"/>
            </a:xfrm>
            <a:custGeom>
              <a:avLst/>
              <a:gdLst/>
              <a:ahLst/>
              <a:cxnLst/>
              <a:rect r="r" b="b" t="t" l="l"/>
              <a:pathLst>
                <a:path h="500001" w="2623349">
                  <a:moveTo>
                    <a:pt x="56615" y="0"/>
                  </a:moveTo>
                  <a:lnTo>
                    <a:pt x="2566734" y="0"/>
                  </a:lnTo>
                  <a:cubicBezTo>
                    <a:pt x="2581749" y="0"/>
                    <a:pt x="2596149" y="5965"/>
                    <a:pt x="2606767" y="16582"/>
                  </a:cubicBezTo>
                  <a:cubicBezTo>
                    <a:pt x="2617384" y="27200"/>
                    <a:pt x="2623349" y="41600"/>
                    <a:pt x="2623349" y="56615"/>
                  </a:cubicBezTo>
                  <a:lnTo>
                    <a:pt x="2623349" y="443386"/>
                  </a:lnTo>
                  <a:cubicBezTo>
                    <a:pt x="2623349" y="458401"/>
                    <a:pt x="2617384" y="472802"/>
                    <a:pt x="2606767" y="483419"/>
                  </a:cubicBezTo>
                  <a:cubicBezTo>
                    <a:pt x="2596149" y="494036"/>
                    <a:pt x="2581749" y="500001"/>
                    <a:pt x="2566734" y="500001"/>
                  </a:cubicBezTo>
                  <a:lnTo>
                    <a:pt x="56615" y="500001"/>
                  </a:lnTo>
                  <a:cubicBezTo>
                    <a:pt x="41600" y="500001"/>
                    <a:pt x="27200" y="494036"/>
                    <a:pt x="16582" y="483419"/>
                  </a:cubicBezTo>
                  <a:cubicBezTo>
                    <a:pt x="5965" y="472802"/>
                    <a:pt x="0" y="458401"/>
                    <a:pt x="0" y="443386"/>
                  </a:cubicBezTo>
                  <a:lnTo>
                    <a:pt x="0" y="56615"/>
                  </a:lnTo>
                  <a:cubicBezTo>
                    <a:pt x="0" y="41600"/>
                    <a:pt x="5965" y="27200"/>
                    <a:pt x="16582" y="16582"/>
                  </a:cubicBezTo>
                  <a:cubicBezTo>
                    <a:pt x="27200" y="5965"/>
                    <a:pt x="41600" y="0"/>
                    <a:pt x="56615" y="0"/>
                  </a:cubicBezTo>
                  <a:close/>
                </a:path>
              </a:pathLst>
            </a:custGeom>
            <a:solidFill>
              <a:srgbClr val="FFFFFF"/>
            </a:solidFill>
          </p:spPr>
        </p:sp>
        <p:sp>
          <p:nvSpPr>
            <p:cNvPr name="TextBox 16" id="16"/>
            <p:cNvSpPr txBox="true"/>
            <p:nvPr/>
          </p:nvSpPr>
          <p:spPr>
            <a:xfrm>
              <a:off x="0" y="-38100"/>
              <a:ext cx="2623349" cy="538101"/>
            </a:xfrm>
            <a:prstGeom prst="rect">
              <a:avLst/>
            </a:prstGeom>
          </p:spPr>
          <p:txBody>
            <a:bodyPr anchor="ctr" rtlCol="false" tIns="50800" lIns="50800" bIns="50800" rIns="50800"/>
            <a:lstStyle/>
            <a:p>
              <a:pPr algn="ctr">
                <a:lnSpc>
                  <a:spcPts val="2607"/>
                </a:lnSpc>
              </a:pPr>
            </a:p>
          </p:txBody>
        </p:sp>
      </p:grpSp>
      <p:grpSp>
        <p:nvGrpSpPr>
          <p:cNvPr name="Group 17" id="17"/>
          <p:cNvGrpSpPr/>
          <p:nvPr/>
        </p:nvGrpSpPr>
        <p:grpSpPr>
          <a:xfrm rot="0">
            <a:off x="9714067" y="3999827"/>
            <a:ext cx="1677041" cy="1677041"/>
            <a:chOff x="0" y="0"/>
            <a:chExt cx="812800" cy="812800"/>
          </a:xfrm>
        </p:grpSpPr>
        <p:sp>
          <p:nvSpPr>
            <p:cNvPr name="Freeform 18" id="18"/>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78CBC"/>
            </a:solidFill>
          </p:spPr>
        </p:sp>
        <p:sp>
          <p:nvSpPr>
            <p:cNvPr name="TextBox 19" id="19"/>
            <p:cNvSpPr txBox="true"/>
            <p:nvPr/>
          </p:nvSpPr>
          <p:spPr>
            <a:xfrm>
              <a:off x="76200" y="38100"/>
              <a:ext cx="660400" cy="698500"/>
            </a:xfrm>
            <a:prstGeom prst="rect">
              <a:avLst/>
            </a:prstGeom>
          </p:spPr>
          <p:txBody>
            <a:bodyPr anchor="ctr" rtlCol="false" tIns="50800" lIns="50800" bIns="50800" rIns="50800"/>
            <a:lstStyle/>
            <a:p>
              <a:pPr algn="ctr">
                <a:lnSpc>
                  <a:spcPts val="2607"/>
                </a:lnSpc>
              </a:pPr>
            </a:p>
          </p:txBody>
        </p:sp>
      </p:grpSp>
      <p:grpSp>
        <p:nvGrpSpPr>
          <p:cNvPr name="Group 20" id="20"/>
          <p:cNvGrpSpPr/>
          <p:nvPr/>
        </p:nvGrpSpPr>
        <p:grpSpPr>
          <a:xfrm rot="0">
            <a:off x="9714067" y="5977987"/>
            <a:ext cx="1677041" cy="1677041"/>
            <a:chOff x="0" y="0"/>
            <a:chExt cx="812800" cy="812800"/>
          </a:xfrm>
        </p:grpSpPr>
        <p:sp>
          <p:nvSpPr>
            <p:cNvPr name="Freeform 21" id="21"/>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78CBC"/>
            </a:solidFill>
          </p:spPr>
        </p:sp>
        <p:sp>
          <p:nvSpPr>
            <p:cNvPr name="TextBox 22" id="22"/>
            <p:cNvSpPr txBox="true"/>
            <p:nvPr/>
          </p:nvSpPr>
          <p:spPr>
            <a:xfrm>
              <a:off x="76200" y="38100"/>
              <a:ext cx="660400" cy="698500"/>
            </a:xfrm>
            <a:prstGeom prst="rect">
              <a:avLst/>
            </a:prstGeom>
          </p:spPr>
          <p:txBody>
            <a:bodyPr anchor="ctr" rtlCol="false" tIns="50800" lIns="50800" bIns="50800" rIns="50800"/>
            <a:lstStyle/>
            <a:p>
              <a:pPr algn="ctr">
                <a:lnSpc>
                  <a:spcPts val="2607"/>
                </a:lnSpc>
              </a:pPr>
            </a:p>
          </p:txBody>
        </p:sp>
      </p:grpSp>
      <p:sp>
        <p:nvSpPr>
          <p:cNvPr name="TextBox 23" id="23"/>
          <p:cNvSpPr txBox="true"/>
          <p:nvPr/>
        </p:nvSpPr>
        <p:spPr>
          <a:xfrm rot="0">
            <a:off x="9780315" y="467878"/>
            <a:ext cx="3201254" cy="1410836"/>
          </a:xfrm>
          <a:prstGeom prst="rect">
            <a:avLst/>
          </a:prstGeom>
        </p:spPr>
        <p:txBody>
          <a:bodyPr anchor="t" rtlCol="false" tIns="0" lIns="0" bIns="0" rIns="0">
            <a:spAutoFit/>
          </a:bodyPr>
          <a:lstStyle/>
          <a:p>
            <a:pPr algn="l">
              <a:lnSpc>
                <a:spcPts val="11480"/>
              </a:lnSpc>
            </a:pPr>
            <a:r>
              <a:rPr lang="en-US" b="true" sz="8200" spc="164">
                <a:solidFill>
                  <a:srgbClr val="3E4677"/>
                </a:solidFill>
                <a:latin typeface="Montserrat Classic Bold"/>
                <a:ea typeface="Montserrat Classic Bold"/>
                <a:cs typeface="Montserrat Classic Bold"/>
                <a:sym typeface="Montserrat Classic Bold"/>
              </a:rPr>
              <a:t>OUR</a:t>
            </a:r>
          </a:p>
        </p:txBody>
      </p:sp>
      <p:sp>
        <p:nvSpPr>
          <p:cNvPr name="TextBox 24" id="24"/>
          <p:cNvSpPr txBox="true"/>
          <p:nvPr/>
        </p:nvSpPr>
        <p:spPr>
          <a:xfrm rot="0">
            <a:off x="9780315" y="1626995"/>
            <a:ext cx="6935348" cy="1410836"/>
          </a:xfrm>
          <a:prstGeom prst="rect">
            <a:avLst/>
          </a:prstGeom>
        </p:spPr>
        <p:txBody>
          <a:bodyPr anchor="t" rtlCol="false" tIns="0" lIns="0" bIns="0" rIns="0">
            <a:spAutoFit/>
          </a:bodyPr>
          <a:lstStyle/>
          <a:p>
            <a:pPr algn="l">
              <a:lnSpc>
                <a:spcPts val="11480"/>
              </a:lnSpc>
            </a:pPr>
            <a:r>
              <a:rPr lang="en-US" b="true" sz="8200" spc="164">
                <a:solidFill>
                  <a:srgbClr val="3E4677"/>
                </a:solidFill>
                <a:latin typeface="Montserrat Classic Bold"/>
                <a:ea typeface="Montserrat Classic Bold"/>
                <a:cs typeface="Montserrat Classic Bold"/>
                <a:sym typeface="Montserrat Classic Bold"/>
              </a:rPr>
              <a:t>EVOLUTION</a:t>
            </a:r>
          </a:p>
        </p:txBody>
      </p:sp>
      <p:grpSp>
        <p:nvGrpSpPr>
          <p:cNvPr name="Group 25" id="25"/>
          <p:cNvGrpSpPr/>
          <p:nvPr/>
        </p:nvGrpSpPr>
        <p:grpSpPr>
          <a:xfrm rot="0">
            <a:off x="10652123" y="8223698"/>
            <a:ext cx="6895108" cy="1401785"/>
            <a:chOff x="0" y="0"/>
            <a:chExt cx="2593640" cy="527291"/>
          </a:xfrm>
        </p:grpSpPr>
        <p:sp>
          <p:nvSpPr>
            <p:cNvPr name="Freeform 26" id="26"/>
            <p:cNvSpPr/>
            <p:nvPr/>
          </p:nvSpPr>
          <p:spPr>
            <a:xfrm flipH="false" flipV="false" rot="0">
              <a:off x="0" y="0"/>
              <a:ext cx="2593640" cy="527290"/>
            </a:xfrm>
            <a:custGeom>
              <a:avLst/>
              <a:gdLst/>
              <a:ahLst/>
              <a:cxnLst/>
              <a:rect r="r" b="b" t="t" l="l"/>
              <a:pathLst>
                <a:path h="527290" w="2593640">
                  <a:moveTo>
                    <a:pt x="57263" y="0"/>
                  </a:moveTo>
                  <a:lnTo>
                    <a:pt x="2536376" y="0"/>
                  </a:lnTo>
                  <a:cubicBezTo>
                    <a:pt x="2568002" y="0"/>
                    <a:pt x="2593640" y="25638"/>
                    <a:pt x="2593640" y="57263"/>
                  </a:cubicBezTo>
                  <a:lnTo>
                    <a:pt x="2593640" y="470027"/>
                  </a:lnTo>
                  <a:cubicBezTo>
                    <a:pt x="2593640" y="485214"/>
                    <a:pt x="2587607" y="499779"/>
                    <a:pt x="2576868" y="510518"/>
                  </a:cubicBezTo>
                  <a:cubicBezTo>
                    <a:pt x="2566129" y="521257"/>
                    <a:pt x="2551563" y="527290"/>
                    <a:pt x="2536376" y="527290"/>
                  </a:cubicBezTo>
                  <a:lnTo>
                    <a:pt x="57263" y="527290"/>
                  </a:lnTo>
                  <a:cubicBezTo>
                    <a:pt x="42076" y="527290"/>
                    <a:pt x="27511" y="521257"/>
                    <a:pt x="16772" y="510518"/>
                  </a:cubicBezTo>
                  <a:cubicBezTo>
                    <a:pt x="6033" y="499779"/>
                    <a:pt x="0" y="485214"/>
                    <a:pt x="0" y="470027"/>
                  </a:cubicBezTo>
                  <a:lnTo>
                    <a:pt x="0" y="57263"/>
                  </a:lnTo>
                  <a:cubicBezTo>
                    <a:pt x="0" y="42076"/>
                    <a:pt x="6033" y="27511"/>
                    <a:pt x="16772" y="16772"/>
                  </a:cubicBezTo>
                  <a:cubicBezTo>
                    <a:pt x="27511" y="6033"/>
                    <a:pt x="42076" y="0"/>
                    <a:pt x="57263" y="0"/>
                  </a:cubicBezTo>
                  <a:close/>
                </a:path>
              </a:pathLst>
            </a:custGeom>
            <a:solidFill>
              <a:srgbClr val="576586">
                <a:alpha val="36863"/>
              </a:srgbClr>
            </a:solidFill>
          </p:spPr>
        </p:sp>
        <p:sp>
          <p:nvSpPr>
            <p:cNvPr name="TextBox 27" id="27"/>
            <p:cNvSpPr txBox="true"/>
            <p:nvPr/>
          </p:nvSpPr>
          <p:spPr>
            <a:xfrm>
              <a:off x="0" y="-38100"/>
              <a:ext cx="2593640" cy="565391"/>
            </a:xfrm>
            <a:prstGeom prst="rect">
              <a:avLst/>
            </a:prstGeom>
          </p:spPr>
          <p:txBody>
            <a:bodyPr anchor="ctr" rtlCol="false" tIns="50800" lIns="50800" bIns="50800" rIns="50800"/>
            <a:lstStyle/>
            <a:p>
              <a:pPr algn="ctr">
                <a:lnSpc>
                  <a:spcPts val="2607"/>
                </a:lnSpc>
              </a:pPr>
            </a:p>
          </p:txBody>
        </p:sp>
      </p:grpSp>
      <p:grpSp>
        <p:nvGrpSpPr>
          <p:cNvPr name="Group 28" id="28"/>
          <p:cNvGrpSpPr/>
          <p:nvPr/>
        </p:nvGrpSpPr>
        <p:grpSpPr>
          <a:xfrm rot="0">
            <a:off x="10573141" y="8205014"/>
            <a:ext cx="6974090" cy="1329237"/>
            <a:chOff x="0" y="0"/>
            <a:chExt cx="2623349" cy="500001"/>
          </a:xfrm>
        </p:grpSpPr>
        <p:sp>
          <p:nvSpPr>
            <p:cNvPr name="Freeform 29" id="29"/>
            <p:cNvSpPr/>
            <p:nvPr/>
          </p:nvSpPr>
          <p:spPr>
            <a:xfrm flipH="false" flipV="false" rot="0">
              <a:off x="0" y="0"/>
              <a:ext cx="2623349" cy="500001"/>
            </a:xfrm>
            <a:custGeom>
              <a:avLst/>
              <a:gdLst/>
              <a:ahLst/>
              <a:cxnLst/>
              <a:rect r="r" b="b" t="t" l="l"/>
              <a:pathLst>
                <a:path h="500001" w="2623349">
                  <a:moveTo>
                    <a:pt x="56615" y="0"/>
                  </a:moveTo>
                  <a:lnTo>
                    <a:pt x="2566734" y="0"/>
                  </a:lnTo>
                  <a:cubicBezTo>
                    <a:pt x="2581749" y="0"/>
                    <a:pt x="2596149" y="5965"/>
                    <a:pt x="2606767" y="16582"/>
                  </a:cubicBezTo>
                  <a:cubicBezTo>
                    <a:pt x="2617384" y="27200"/>
                    <a:pt x="2623349" y="41600"/>
                    <a:pt x="2623349" y="56615"/>
                  </a:cubicBezTo>
                  <a:lnTo>
                    <a:pt x="2623349" y="443386"/>
                  </a:lnTo>
                  <a:cubicBezTo>
                    <a:pt x="2623349" y="458401"/>
                    <a:pt x="2617384" y="472802"/>
                    <a:pt x="2606767" y="483419"/>
                  </a:cubicBezTo>
                  <a:cubicBezTo>
                    <a:pt x="2596149" y="494036"/>
                    <a:pt x="2581749" y="500001"/>
                    <a:pt x="2566734" y="500001"/>
                  </a:cubicBezTo>
                  <a:lnTo>
                    <a:pt x="56615" y="500001"/>
                  </a:lnTo>
                  <a:cubicBezTo>
                    <a:pt x="41600" y="500001"/>
                    <a:pt x="27200" y="494036"/>
                    <a:pt x="16582" y="483419"/>
                  </a:cubicBezTo>
                  <a:cubicBezTo>
                    <a:pt x="5965" y="472802"/>
                    <a:pt x="0" y="458401"/>
                    <a:pt x="0" y="443386"/>
                  </a:cubicBezTo>
                  <a:lnTo>
                    <a:pt x="0" y="56615"/>
                  </a:lnTo>
                  <a:cubicBezTo>
                    <a:pt x="0" y="41600"/>
                    <a:pt x="5965" y="27200"/>
                    <a:pt x="16582" y="16582"/>
                  </a:cubicBezTo>
                  <a:cubicBezTo>
                    <a:pt x="27200" y="5965"/>
                    <a:pt x="41600" y="0"/>
                    <a:pt x="56615" y="0"/>
                  </a:cubicBezTo>
                  <a:close/>
                </a:path>
              </a:pathLst>
            </a:custGeom>
            <a:solidFill>
              <a:srgbClr val="FFFFFF"/>
            </a:solidFill>
          </p:spPr>
        </p:sp>
        <p:sp>
          <p:nvSpPr>
            <p:cNvPr name="TextBox 30" id="30"/>
            <p:cNvSpPr txBox="true"/>
            <p:nvPr/>
          </p:nvSpPr>
          <p:spPr>
            <a:xfrm>
              <a:off x="0" y="-38100"/>
              <a:ext cx="2623349" cy="538101"/>
            </a:xfrm>
            <a:prstGeom prst="rect">
              <a:avLst/>
            </a:prstGeom>
          </p:spPr>
          <p:txBody>
            <a:bodyPr anchor="ctr" rtlCol="false" tIns="50800" lIns="50800" bIns="50800" rIns="50800"/>
            <a:lstStyle/>
            <a:p>
              <a:pPr algn="ctr">
                <a:lnSpc>
                  <a:spcPts val="2607"/>
                </a:lnSpc>
              </a:pPr>
            </a:p>
          </p:txBody>
        </p:sp>
      </p:grpSp>
      <p:sp>
        <p:nvSpPr>
          <p:cNvPr name="TextBox 31" id="31"/>
          <p:cNvSpPr txBox="true"/>
          <p:nvPr/>
        </p:nvSpPr>
        <p:spPr>
          <a:xfrm rot="0">
            <a:off x="11645137" y="8473935"/>
            <a:ext cx="6089876" cy="817133"/>
          </a:xfrm>
          <a:prstGeom prst="rect">
            <a:avLst/>
          </a:prstGeom>
        </p:spPr>
        <p:txBody>
          <a:bodyPr anchor="t" rtlCol="false" tIns="0" lIns="0" bIns="0" rIns="0">
            <a:spAutoFit/>
          </a:bodyPr>
          <a:lstStyle/>
          <a:p>
            <a:pPr algn="l">
              <a:lnSpc>
                <a:spcPts val="3341"/>
              </a:lnSpc>
            </a:pPr>
            <a:r>
              <a:rPr lang="en-US" sz="2386" b="true">
                <a:solidFill>
                  <a:srgbClr val="342424"/>
                </a:solidFill>
                <a:latin typeface="Montserrat Medium"/>
                <a:ea typeface="Montserrat Medium"/>
                <a:cs typeface="Montserrat Medium"/>
                <a:sym typeface="Montserrat Medium"/>
              </a:rPr>
              <a:t>We have a long history of evolution and have always tried to do better.</a:t>
            </a:r>
          </a:p>
        </p:txBody>
      </p:sp>
      <p:grpSp>
        <p:nvGrpSpPr>
          <p:cNvPr name="Group 32" id="32"/>
          <p:cNvGrpSpPr/>
          <p:nvPr/>
        </p:nvGrpSpPr>
        <p:grpSpPr>
          <a:xfrm rot="0">
            <a:off x="9780315" y="7956147"/>
            <a:ext cx="1677041" cy="1677041"/>
            <a:chOff x="0" y="0"/>
            <a:chExt cx="812800" cy="812800"/>
          </a:xfrm>
        </p:grpSpPr>
        <p:sp>
          <p:nvSpPr>
            <p:cNvPr name="Freeform 33" id="33"/>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78CBC"/>
            </a:solidFill>
          </p:spPr>
        </p:sp>
        <p:sp>
          <p:nvSpPr>
            <p:cNvPr name="TextBox 34" id="34"/>
            <p:cNvSpPr txBox="true"/>
            <p:nvPr/>
          </p:nvSpPr>
          <p:spPr>
            <a:xfrm>
              <a:off x="76200" y="38100"/>
              <a:ext cx="660400" cy="698500"/>
            </a:xfrm>
            <a:prstGeom prst="rect">
              <a:avLst/>
            </a:prstGeom>
          </p:spPr>
          <p:txBody>
            <a:bodyPr anchor="ctr" rtlCol="false" tIns="50800" lIns="50800" bIns="50800" rIns="50800"/>
            <a:lstStyle/>
            <a:p>
              <a:pPr algn="ctr">
                <a:lnSpc>
                  <a:spcPts val="2607"/>
                </a:lnSpc>
              </a:pPr>
            </a:p>
          </p:txBody>
        </p:sp>
      </p:grpSp>
      <p:sp>
        <p:nvSpPr>
          <p:cNvPr name="TextBox 35" id="35"/>
          <p:cNvSpPr txBox="true"/>
          <p:nvPr/>
        </p:nvSpPr>
        <p:spPr>
          <a:xfrm rot="0">
            <a:off x="9702927" y="4478212"/>
            <a:ext cx="1678014" cy="650616"/>
          </a:xfrm>
          <a:prstGeom prst="rect">
            <a:avLst/>
          </a:prstGeom>
        </p:spPr>
        <p:txBody>
          <a:bodyPr anchor="t" rtlCol="false" tIns="0" lIns="0" bIns="0" rIns="0">
            <a:spAutoFit/>
          </a:bodyPr>
          <a:lstStyle/>
          <a:p>
            <a:pPr algn="ctr">
              <a:lnSpc>
                <a:spcPts val="5396"/>
              </a:lnSpc>
            </a:pPr>
            <a:r>
              <a:rPr lang="en-US" b="true" sz="3854">
                <a:solidFill>
                  <a:srgbClr val="FFFFFF"/>
                </a:solidFill>
                <a:latin typeface="Open Sans Bold"/>
                <a:ea typeface="Open Sans Bold"/>
                <a:cs typeface="Open Sans Bold"/>
                <a:sym typeface="Open Sans Bold"/>
              </a:rPr>
              <a:t>2024</a:t>
            </a:r>
          </a:p>
        </p:txBody>
      </p:sp>
      <p:sp>
        <p:nvSpPr>
          <p:cNvPr name="TextBox 36" id="36"/>
          <p:cNvSpPr txBox="true"/>
          <p:nvPr/>
        </p:nvSpPr>
        <p:spPr>
          <a:xfrm rot="0">
            <a:off x="9702927" y="6457862"/>
            <a:ext cx="1678014" cy="650616"/>
          </a:xfrm>
          <a:prstGeom prst="rect">
            <a:avLst/>
          </a:prstGeom>
        </p:spPr>
        <p:txBody>
          <a:bodyPr anchor="t" rtlCol="false" tIns="0" lIns="0" bIns="0" rIns="0">
            <a:spAutoFit/>
          </a:bodyPr>
          <a:lstStyle/>
          <a:p>
            <a:pPr algn="ctr">
              <a:lnSpc>
                <a:spcPts val="5396"/>
              </a:lnSpc>
            </a:pPr>
            <a:r>
              <a:rPr lang="en-US" b="true" sz="3854">
                <a:solidFill>
                  <a:srgbClr val="FFFFFF"/>
                </a:solidFill>
                <a:latin typeface="Open Sans Bold"/>
                <a:ea typeface="Open Sans Bold"/>
                <a:cs typeface="Open Sans Bold"/>
                <a:sym typeface="Open Sans Bold"/>
              </a:rPr>
              <a:t>2025</a:t>
            </a:r>
          </a:p>
        </p:txBody>
      </p:sp>
      <p:sp>
        <p:nvSpPr>
          <p:cNvPr name="TextBox 37" id="37"/>
          <p:cNvSpPr txBox="true"/>
          <p:nvPr/>
        </p:nvSpPr>
        <p:spPr>
          <a:xfrm rot="0">
            <a:off x="9692761" y="8437511"/>
            <a:ext cx="1698346" cy="650616"/>
          </a:xfrm>
          <a:prstGeom prst="rect">
            <a:avLst/>
          </a:prstGeom>
        </p:spPr>
        <p:txBody>
          <a:bodyPr anchor="t" rtlCol="false" tIns="0" lIns="0" bIns="0" rIns="0">
            <a:spAutoFit/>
          </a:bodyPr>
          <a:lstStyle/>
          <a:p>
            <a:pPr algn="ctr">
              <a:lnSpc>
                <a:spcPts val="5396"/>
              </a:lnSpc>
            </a:pPr>
            <a:r>
              <a:rPr lang="en-US" b="true" sz="3854">
                <a:solidFill>
                  <a:srgbClr val="FFFFFF"/>
                </a:solidFill>
                <a:latin typeface="Open Sans Bold"/>
                <a:ea typeface="Open Sans Bold"/>
                <a:cs typeface="Open Sans Bold"/>
                <a:sym typeface="Open Sans Bold"/>
              </a:rPr>
              <a:t>2026</a:t>
            </a:r>
          </a:p>
        </p:txBody>
      </p:sp>
      <p:sp>
        <p:nvSpPr>
          <p:cNvPr name="TextBox 38" id="38"/>
          <p:cNvSpPr txBox="true"/>
          <p:nvPr/>
        </p:nvSpPr>
        <p:spPr>
          <a:xfrm rot="0">
            <a:off x="9823438" y="2942581"/>
            <a:ext cx="5762155" cy="662800"/>
          </a:xfrm>
          <a:prstGeom prst="rect">
            <a:avLst/>
          </a:prstGeom>
        </p:spPr>
        <p:txBody>
          <a:bodyPr anchor="t" rtlCol="false" tIns="0" lIns="0" bIns="0" rIns="0">
            <a:spAutoFit/>
          </a:bodyPr>
          <a:lstStyle/>
          <a:p>
            <a:pPr algn="l">
              <a:lnSpc>
                <a:spcPts val="5465"/>
              </a:lnSpc>
            </a:pPr>
            <a:r>
              <a:rPr lang="en-US" b="true" sz="3904" spc="78">
                <a:solidFill>
                  <a:srgbClr val="342424"/>
                </a:solidFill>
                <a:latin typeface="Montserrat Classic Bold"/>
                <a:ea typeface="Montserrat Classic Bold"/>
                <a:cs typeface="Montserrat Classic Bold"/>
                <a:sym typeface="Montserrat Classic Bold"/>
              </a:rPr>
              <a:t>OUR LONG HISTORY</a:t>
            </a:r>
          </a:p>
        </p:txBody>
      </p:sp>
      <p:sp>
        <p:nvSpPr>
          <p:cNvPr name="TextBox 39" id="39"/>
          <p:cNvSpPr txBox="true"/>
          <p:nvPr/>
        </p:nvSpPr>
        <p:spPr>
          <a:xfrm rot="0">
            <a:off x="11645137" y="4386202"/>
            <a:ext cx="6089876" cy="817133"/>
          </a:xfrm>
          <a:prstGeom prst="rect">
            <a:avLst/>
          </a:prstGeom>
        </p:spPr>
        <p:txBody>
          <a:bodyPr anchor="t" rtlCol="false" tIns="0" lIns="0" bIns="0" rIns="0">
            <a:spAutoFit/>
          </a:bodyPr>
          <a:lstStyle/>
          <a:p>
            <a:pPr algn="l">
              <a:lnSpc>
                <a:spcPts val="3341"/>
              </a:lnSpc>
            </a:pPr>
            <a:r>
              <a:rPr lang="en-US" sz="2386" b="true">
                <a:solidFill>
                  <a:srgbClr val="342424"/>
                </a:solidFill>
                <a:latin typeface="Montserrat Medium"/>
                <a:ea typeface="Montserrat Medium"/>
                <a:cs typeface="Montserrat Medium"/>
                <a:sym typeface="Montserrat Medium"/>
              </a:rPr>
              <a:t>We have a long history of evolution and have always tried to do better.</a:t>
            </a:r>
          </a:p>
        </p:txBody>
      </p:sp>
      <p:sp>
        <p:nvSpPr>
          <p:cNvPr name="TextBox 40" id="40"/>
          <p:cNvSpPr txBox="true"/>
          <p:nvPr/>
        </p:nvSpPr>
        <p:spPr>
          <a:xfrm rot="0">
            <a:off x="11645137" y="6430068"/>
            <a:ext cx="6089876" cy="817133"/>
          </a:xfrm>
          <a:prstGeom prst="rect">
            <a:avLst/>
          </a:prstGeom>
        </p:spPr>
        <p:txBody>
          <a:bodyPr anchor="t" rtlCol="false" tIns="0" lIns="0" bIns="0" rIns="0">
            <a:spAutoFit/>
          </a:bodyPr>
          <a:lstStyle/>
          <a:p>
            <a:pPr algn="l">
              <a:lnSpc>
                <a:spcPts val="3341"/>
              </a:lnSpc>
            </a:pPr>
            <a:r>
              <a:rPr lang="en-US" sz="2386" b="true">
                <a:solidFill>
                  <a:srgbClr val="342424"/>
                </a:solidFill>
                <a:latin typeface="Montserrat Medium"/>
                <a:ea typeface="Montserrat Medium"/>
                <a:cs typeface="Montserrat Medium"/>
                <a:sym typeface="Montserrat Medium"/>
              </a:rPr>
              <a:t>We have a long history of evolution and have always tried to do better.</a:t>
            </a:r>
          </a:p>
        </p:txBody>
      </p:sp>
      <p:sp>
        <p:nvSpPr>
          <p:cNvPr name="Freeform 41" id="41"/>
          <p:cNvSpPr/>
          <p:nvPr/>
        </p:nvSpPr>
        <p:spPr>
          <a:xfrm flipH="false" flipV="false" rot="0">
            <a:off x="724706" y="513448"/>
            <a:ext cx="1118994" cy="1309461"/>
          </a:xfrm>
          <a:custGeom>
            <a:avLst/>
            <a:gdLst/>
            <a:ahLst/>
            <a:cxnLst/>
            <a:rect r="r" b="b" t="t" l="l"/>
            <a:pathLst>
              <a:path h="1309461" w="1118994">
                <a:moveTo>
                  <a:pt x="0" y="0"/>
                </a:moveTo>
                <a:lnTo>
                  <a:pt x="1118994" y="0"/>
                </a:lnTo>
                <a:lnTo>
                  <a:pt x="1118994" y="1309461"/>
                </a:lnTo>
                <a:lnTo>
                  <a:pt x="0" y="1309461"/>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42" id="42"/>
          <p:cNvSpPr txBox="true"/>
          <p:nvPr/>
        </p:nvSpPr>
        <p:spPr>
          <a:xfrm rot="0">
            <a:off x="1972955" y="720268"/>
            <a:ext cx="3406225" cy="529667"/>
          </a:xfrm>
          <a:prstGeom prst="rect">
            <a:avLst/>
          </a:prstGeom>
        </p:spPr>
        <p:txBody>
          <a:bodyPr anchor="t" rtlCol="false" tIns="0" lIns="0" bIns="0" rIns="0">
            <a:spAutoFit/>
          </a:bodyPr>
          <a:lstStyle/>
          <a:p>
            <a:pPr algn="l">
              <a:lnSpc>
                <a:spcPts val="4398"/>
              </a:lnSpc>
            </a:pPr>
            <a:r>
              <a:rPr lang="en-US" b="true" sz="3141" spc="62">
                <a:solidFill>
                  <a:srgbClr val="342424"/>
                </a:solidFill>
                <a:latin typeface="Montserrat Classic Bold"/>
                <a:ea typeface="Montserrat Classic Bold"/>
                <a:cs typeface="Montserrat Classic Bold"/>
                <a:sym typeface="Montserrat Classic Bold"/>
              </a:rPr>
              <a:t>WARDIERE INC.</a:t>
            </a:r>
          </a:p>
        </p:txBody>
      </p:sp>
      <p:sp>
        <p:nvSpPr>
          <p:cNvPr name="TextBox 43" id="43"/>
          <p:cNvSpPr txBox="true"/>
          <p:nvPr/>
        </p:nvSpPr>
        <p:spPr>
          <a:xfrm rot="0">
            <a:off x="1972955" y="1227155"/>
            <a:ext cx="2898991" cy="339019"/>
          </a:xfrm>
          <a:prstGeom prst="rect">
            <a:avLst/>
          </a:prstGeom>
        </p:spPr>
        <p:txBody>
          <a:bodyPr anchor="t" rtlCol="false" tIns="0" lIns="0" bIns="0" rIns="0">
            <a:spAutoFit/>
          </a:bodyPr>
          <a:lstStyle/>
          <a:p>
            <a:pPr algn="l">
              <a:lnSpc>
                <a:spcPts val="2837"/>
              </a:lnSpc>
            </a:pPr>
            <a:r>
              <a:rPr lang="en-US" sz="2026" b="true">
                <a:solidFill>
                  <a:srgbClr val="342424"/>
                </a:solidFill>
                <a:latin typeface="Montserrat Medium"/>
                <a:ea typeface="Montserrat Medium"/>
                <a:cs typeface="Montserrat Medium"/>
                <a:sym typeface="Montserrat Medium"/>
              </a:rPr>
              <a:t>Marketing Agency</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222" r="0" b="-9222"/>
            </a:stretch>
          </a:blipFill>
        </p:spPr>
      </p:sp>
      <p:sp>
        <p:nvSpPr>
          <p:cNvPr name="Freeform 3" id="3"/>
          <p:cNvSpPr/>
          <p:nvPr/>
        </p:nvSpPr>
        <p:spPr>
          <a:xfrm flipH="false" flipV="false" rot="0">
            <a:off x="408760" y="4464386"/>
            <a:ext cx="9466761" cy="5265886"/>
          </a:xfrm>
          <a:custGeom>
            <a:avLst/>
            <a:gdLst/>
            <a:ahLst/>
            <a:cxnLst/>
            <a:rect r="r" b="b" t="t" l="l"/>
            <a:pathLst>
              <a:path h="5265886" w="9466761">
                <a:moveTo>
                  <a:pt x="0" y="0"/>
                </a:moveTo>
                <a:lnTo>
                  <a:pt x="9466761" y="0"/>
                </a:lnTo>
                <a:lnTo>
                  <a:pt x="9466761" y="5265886"/>
                </a:lnTo>
                <a:lnTo>
                  <a:pt x="0" y="5265886"/>
                </a:lnTo>
                <a:lnTo>
                  <a:pt x="0" y="0"/>
                </a:lnTo>
                <a:close/>
              </a:path>
            </a:pathLst>
          </a:custGeom>
          <a:blipFill>
            <a:blip r:embed="rId3"/>
            <a:stretch>
              <a:fillRect l="0" t="0" r="0" b="0"/>
            </a:stretch>
          </a:blipFill>
        </p:spPr>
      </p:sp>
      <p:sp>
        <p:nvSpPr>
          <p:cNvPr name="Freeform 4" id="4"/>
          <p:cNvSpPr/>
          <p:nvPr/>
        </p:nvSpPr>
        <p:spPr>
          <a:xfrm flipH="false" flipV="false" rot="-10673770">
            <a:off x="-2973379" y="-3994582"/>
            <a:ext cx="11537104" cy="7782301"/>
          </a:xfrm>
          <a:custGeom>
            <a:avLst/>
            <a:gdLst/>
            <a:ahLst/>
            <a:cxnLst/>
            <a:rect r="r" b="b" t="t" l="l"/>
            <a:pathLst>
              <a:path h="7782301" w="11537104">
                <a:moveTo>
                  <a:pt x="0" y="0"/>
                </a:moveTo>
                <a:lnTo>
                  <a:pt x="11537104" y="0"/>
                </a:lnTo>
                <a:lnTo>
                  <a:pt x="11537104" y="7782301"/>
                </a:lnTo>
                <a:lnTo>
                  <a:pt x="0" y="778230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0">
            <a:off x="9625248" y="7166936"/>
            <a:ext cx="11537104" cy="7782301"/>
          </a:xfrm>
          <a:custGeom>
            <a:avLst/>
            <a:gdLst/>
            <a:ahLst/>
            <a:cxnLst/>
            <a:rect r="r" b="b" t="t" l="l"/>
            <a:pathLst>
              <a:path h="7782301" w="11537104">
                <a:moveTo>
                  <a:pt x="0" y="0"/>
                </a:moveTo>
                <a:lnTo>
                  <a:pt x="11537104" y="0"/>
                </a:lnTo>
                <a:lnTo>
                  <a:pt x="11537104" y="7782301"/>
                </a:lnTo>
                <a:lnTo>
                  <a:pt x="0" y="778230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6" id="6"/>
          <p:cNvGrpSpPr/>
          <p:nvPr/>
        </p:nvGrpSpPr>
        <p:grpSpPr>
          <a:xfrm rot="0">
            <a:off x="9114223" y="2602537"/>
            <a:ext cx="8456262" cy="5232779"/>
            <a:chOff x="0" y="0"/>
            <a:chExt cx="2394848" cy="1481944"/>
          </a:xfrm>
        </p:grpSpPr>
        <p:sp>
          <p:nvSpPr>
            <p:cNvPr name="Freeform 7" id="7"/>
            <p:cNvSpPr/>
            <p:nvPr/>
          </p:nvSpPr>
          <p:spPr>
            <a:xfrm flipH="false" flipV="false" rot="0">
              <a:off x="0" y="0"/>
              <a:ext cx="2394848" cy="1481944"/>
            </a:xfrm>
            <a:custGeom>
              <a:avLst/>
              <a:gdLst/>
              <a:ahLst/>
              <a:cxnLst/>
              <a:rect r="r" b="b" t="t" l="l"/>
              <a:pathLst>
                <a:path h="1481944" w="2394848">
                  <a:moveTo>
                    <a:pt x="46692" y="0"/>
                  </a:moveTo>
                  <a:lnTo>
                    <a:pt x="2348156" y="0"/>
                  </a:lnTo>
                  <a:cubicBezTo>
                    <a:pt x="2360540" y="0"/>
                    <a:pt x="2372416" y="4919"/>
                    <a:pt x="2381172" y="13676"/>
                  </a:cubicBezTo>
                  <a:cubicBezTo>
                    <a:pt x="2389929" y="22432"/>
                    <a:pt x="2394848" y="34308"/>
                    <a:pt x="2394848" y="46692"/>
                  </a:cubicBezTo>
                  <a:lnTo>
                    <a:pt x="2394848" y="1435253"/>
                  </a:lnTo>
                  <a:cubicBezTo>
                    <a:pt x="2394848" y="1461040"/>
                    <a:pt x="2373943" y="1481944"/>
                    <a:pt x="2348156" y="1481944"/>
                  </a:cubicBezTo>
                  <a:lnTo>
                    <a:pt x="46692" y="1481944"/>
                  </a:lnTo>
                  <a:cubicBezTo>
                    <a:pt x="20905" y="1481944"/>
                    <a:pt x="0" y="1461040"/>
                    <a:pt x="0" y="1435253"/>
                  </a:cubicBezTo>
                  <a:lnTo>
                    <a:pt x="0" y="46692"/>
                  </a:lnTo>
                  <a:cubicBezTo>
                    <a:pt x="0" y="20905"/>
                    <a:pt x="20905" y="0"/>
                    <a:pt x="46692" y="0"/>
                  </a:cubicBezTo>
                  <a:close/>
                </a:path>
              </a:pathLst>
            </a:custGeom>
            <a:solidFill>
              <a:srgbClr val="576586"/>
            </a:solidFill>
          </p:spPr>
        </p:sp>
        <p:sp>
          <p:nvSpPr>
            <p:cNvPr name="TextBox 8" id="8"/>
            <p:cNvSpPr txBox="true"/>
            <p:nvPr/>
          </p:nvSpPr>
          <p:spPr>
            <a:xfrm>
              <a:off x="0" y="-38100"/>
              <a:ext cx="2394848" cy="1520044"/>
            </a:xfrm>
            <a:prstGeom prst="rect">
              <a:avLst/>
            </a:prstGeom>
          </p:spPr>
          <p:txBody>
            <a:bodyPr anchor="ctr" rtlCol="false" tIns="50800" lIns="50800" bIns="50800" rIns="50800"/>
            <a:lstStyle/>
            <a:p>
              <a:pPr algn="ctr">
                <a:lnSpc>
                  <a:spcPts val="2607"/>
                </a:lnSpc>
              </a:pPr>
            </a:p>
          </p:txBody>
        </p:sp>
      </p:grpSp>
      <p:grpSp>
        <p:nvGrpSpPr>
          <p:cNvPr name="Group 9" id="9"/>
          <p:cNvGrpSpPr/>
          <p:nvPr/>
        </p:nvGrpSpPr>
        <p:grpSpPr>
          <a:xfrm rot="0">
            <a:off x="8702682" y="2356435"/>
            <a:ext cx="8697231" cy="5309806"/>
            <a:chOff x="0" y="0"/>
            <a:chExt cx="2463091" cy="1503759"/>
          </a:xfrm>
        </p:grpSpPr>
        <p:sp>
          <p:nvSpPr>
            <p:cNvPr name="Freeform 10" id="10"/>
            <p:cNvSpPr/>
            <p:nvPr/>
          </p:nvSpPr>
          <p:spPr>
            <a:xfrm flipH="false" flipV="false" rot="0">
              <a:off x="0" y="0"/>
              <a:ext cx="2463092" cy="1503759"/>
            </a:xfrm>
            <a:custGeom>
              <a:avLst/>
              <a:gdLst/>
              <a:ahLst/>
              <a:cxnLst/>
              <a:rect r="r" b="b" t="t" l="l"/>
              <a:pathLst>
                <a:path h="1503759" w="2463092">
                  <a:moveTo>
                    <a:pt x="45398" y="0"/>
                  </a:moveTo>
                  <a:lnTo>
                    <a:pt x="2417693" y="0"/>
                  </a:lnTo>
                  <a:cubicBezTo>
                    <a:pt x="2442766" y="0"/>
                    <a:pt x="2463092" y="20325"/>
                    <a:pt x="2463092" y="45398"/>
                  </a:cubicBezTo>
                  <a:lnTo>
                    <a:pt x="2463092" y="1458361"/>
                  </a:lnTo>
                  <a:cubicBezTo>
                    <a:pt x="2463092" y="1483433"/>
                    <a:pt x="2442766" y="1503759"/>
                    <a:pt x="2417693" y="1503759"/>
                  </a:cubicBezTo>
                  <a:lnTo>
                    <a:pt x="45398" y="1503759"/>
                  </a:lnTo>
                  <a:cubicBezTo>
                    <a:pt x="20325" y="1503759"/>
                    <a:pt x="0" y="1483433"/>
                    <a:pt x="0" y="1458361"/>
                  </a:cubicBezTo>
                  <a:lnTo>
                    <a:pt x="0" y="45398"/>
                  </a:lnTo>
                  <a:cubicBezTo>
                    <a:pt x="0" y="20325"/>
                    <a:pt x="20325" y="0"/>
                    <a:pt x="45398" y="0"/>
                  </a:cubicBezTo>
                  <a:close/>
                </a:path>
              </a:pathLst>
            </a:custGeom>
            <a:solidFill>
              <a:srgbClr val="FFFFFF"/>
            </a:solidFill>
          </p:spPr>
        </p:sp>
        <p:sp>
          <p:nvSpPr>
            <p:cNvPr name="TextBox 11" id="11"/>
            <p:cNvSpPr txBox="true"/>
            <p:nvPr/>
          </p:nvSpPr>
          <p:spPr>
            <a:xfrm>
              <a:off x="0" y="-38100"/>
              <a:ext cx="2463091" cy="1541859"/>
            </a:xfrm>
            <a:prstGeom prst="rect">
              <a:avLst/>
            </a:prstGeom>
          </p:spPr>
          <p:txBody>
            <a:bodyPr anchor="ctr" rtlCol="false" tIns="50800" lIns="50800" bIns="50800" rIns="50800"/>
            <a:lstStyle/>
            <a:p>
              <a:pPr algn="ctr">
                <a:lnSpc>
                  <a:spcPts val="2607"/>
                </a:lnSpc>
              </a:pPr>
            </a:p>
          </p:txBody>
        </p:sp>
      </p:grpSp>
      <p:sp>
        <p:nvSpPr>
          <p:cNvPr name="Freeform 12" id="12"/>
          <p:cNvSpPr/>
          <p:nvPr/>
        </p:nvSpPr>
        <p:spPr>
          <a:xfrm flipH="false" flipV="false" rot="0">
            <a:off x="16008925" y="2152192"/>
            <a:ext cx="1283416" cy="996397"/>
          </a:xfrm>
          <a:custGeom>
            <a:avLst/>
            <a:gdLst/>
            <a:ahLst/>
            <a:cxnLst/>
            <a:rect r="r" b="b" t="t" l="l"/>
            <a:pathLst>
              <a:path h="996397" w="1283416">
                <a:moveTo>
                  <a:pt x="0" y="0"/>
                </a:moveTo>
                <a:lnTo>
                  <a:pt x="1283415" y="0"/>
                </a:lnTo>
                <a:lnTo>
                  <a:pt x="1283415" y="996397"/>
                </a:lnTo>
                <a:lnTo>
                  <a:pt x="0" y="996397"/>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13" id="13"/>
          <p:cNvSpPr txBox="true"/>
          <p:nvPr/>
        </p:nvSpPr>
        <p:spPr>
          <a:xfrm rot="0">
            <a:off x="9296400" y="2875416"/>
            <a:ext cx="7127780" cy="1313864"/>
          </a:xfrm>
          <a:prstGeom prst="rect">
            <a:avLst/>
          </a:prstGeom>
        </p:spPr>
        <p:txBody>
          <a:bodyPr anchor="t" rtlCol="false" tIns="0" lIns="0" bIns="0" rIns="0">
            <a:spAutoFit/>
          </a:bodyPr>
          <a:lstStyle/>
          <a:p>
            <a:pPr algn="l">
              <a:lnSpc>
                <a:spcPts val="10676"/>
              </a:lnSpc>
            </a:pPr>
            <a:r>
              <a:rPr lang="en-US" b="true" sz="7625" spc="152">
                <a:solidFill>
                  <a:srgbClr val="3E4677"/>
                </a:solidFill>
                <a:latin typeface="Montserrat Classic Bold"/>
                <a:ea typeface="Montserrat Classic Bold"/>
                <a:cs typeface="Montserrat Classic Bold"/>
                <a:sym typeface="Montserrat Classic Bold"/>
              </a:rPr>
              <a:t>CONCLUSION</a:t>
            </a:r>
          </a:p>
        </p:txBody>
      </p:sp>
      <p:sp>
        <p:nvSpPr>
          <p:cNvPr name="TextBox 14" id="14"/>
          <p:cNvSpPr txBox="true"/>
          <p:nvPr/>
        </p:nvSpPr>
        <p:spPr>
          <a:xfrm rot="0">
            <a:off x="9296400" y="4267740"/>
            <a:ext cx="7395017" cy="2875123"/>
          </a:xfrm>
          <a:prstGeom prst="rect">
            <a:avLst/>
          </a:prstGeom>
        </p:spPr>
        <p:txBody>
          <a:bodyPr anchor="t" rtlCol="false" tIns="0" lIns="0" bIns="0" rIns="0">
            <a:spAutoFit/>
          </a:bodyPr>
          <a:lstStyle/>
          <a:p>
            <a:pPr algn="l">
              <a:lnSpc>
                <a:spcPts val="3309"/>
              </a:lnSpc>
            </a:pPr>
            <a:r>
              <a:rPr lang="en-US" sz="2363" b="true">
                <a:solidFill>
                  <a:srgbClr val="342424"/>
                </a:solidFill>
                <a:latin typeface="Montserrat Medium"/>
                <a:ea typeface="Montserrat Medium"/>
                <a:cs typeface="Montserrat Medium"/>
                <a:sym typeface="Montserrat Medium"/>
              </a:rPr>
              <a:t>We’re a small, agile, and lean company that makes marketing easy. We help new businesses gain traction and assist established companies to thrive in a rapidly changing world. Our expertise is rooted in data-driven decision-making, intelligent analytics, and results-focused strategy.</a:t>
            </a:r>
          </a:p>
        </p:txBody>
      </p:sp>
      <p:sp>
        <p:nvSpPr>
          <p:cNvPr name="Freeform 15" id="15"/>
          <p:cNvSpPr/>
          <p:nvPr/>
        </p:nvSpPr>
        <p:spPr>
          <a:xfrm flipH="false" flipV="false" rot="0">
            <a:off x="13204902" y="528472"/>
            <a:ext cx="1118994" cy="1309461"/>
          </a:xfrm>
          <a:custGeom>
            <a:avLst/>
            <a:gdLst/>
            <a:ahLst/>
            <a:cxnLst/>
            <a:rect r="r" b="b" t="t" l="l"/>
            <a:pathLst>
              <a:path h="1309461" w="1118994">
                <a:moveTo>
                  <a:pt x="0" y="0"/>
                </a:moveTo>
                <a:lnTo>
                  <a:pt x="1118994" y="0"/>
                </a:lnTo>
                <a:lnTo>
                  <a:pt x="1118994" y="1309461"/>
                </a:lnTo>
                <a:lnTo>
                  <a:pt x="0" y="1309461"/>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TextBox 16" id="16"/>
          <p:cNvSpPr txBox="true"/>
          <p:nvPr/>
        </p:nvSpPr>
        <p:spPr>
          <a:xfrm rot="0">
            <a:off x="14453150" y="735291"/>
            <a:ext cx="3495038" cy="529667"/>
          </a:xfrm>
          <a:prstGeom prst="rect">
            <a:avLst/>
          </a:prstGeom>
        </p:spPr>
        <p:txBody>
          <a:bodyPr anchor="t" rtlCol="false" tIns="0" lIns="0" bIns="0" rIns="0">
            <a:spAutoFit/>
          </a:bodyPr>
          <a:lstStyle/>
          <a:p>
            <a:pPr algn="l">
              <a:lnSpc>
                <a:spcPts val="4398"/>
              </a:lnSpc>
            </a:pPr>
            <a:r>
              <a:rPr lang="en-US" b="true" sz="3141" spc="62">
                <a:solidFill>
                  <a:srgbClr val="342424"/>
                </a:solidFill>
                <a:latin typeface="Montserrat Classic Bold"/>
                <a:ea typeface="Montserrat Classic Bold"/>
                <a:cs typeface="Montserrat Classic Bold"/>
                <a:sym typeface="Montserrat Classic Bold"/>
              </a:rPr>
              <a:t>WARDIERE INC.</a:t>
            </a:r>
          </a:p>
        </p:txBody>
      </p:sp>
      <p:sp>
        <p:nvSpPr>
          <p:cNvPr name="TextBox 17" id="17"/>
          <p:cNvSpPr txBox="true"/>
          <p:nvPr/>
        </p:nvSpPr>
        <p:spPr>
          <a:xfrm rot="0">
            <a:off x="14453150" y="1242178"/>
            <a:ext cx="2654755" cy="339019"/>
          </a:xfrm>
          <a:prstGeom prst="rect">
            <a:avLst/>
          </a:prstGeom>
        </p:spPr>
        <p:txBody>
          <a:bodyPr anchor="t" rtlCol="false" tIns="0" lIns="0" bIns="0" rIns="0">
            <a:spAutoFit/>
          </a:bodyPr>
          <a:lstStyle/>
          <a:p>
            <a:pPr algn="l">
              <a:lnSpc>
                <a:spcPts val="2837"/>
              </a:lnSpc>
            </a:pPr>
            <a:r>
              <a:rPr lang="en-US" sz="2026" b="true">
                <a:solidFill>
                  <a:srgbClr val="342424"/>
                </a:solidFill>
                <a:latin typeface="Montserrat Medium"/>
                <a:ea typeface="Montserrat Medium"/>
                <a:cs typeface="Montserrat Medium"/>
                <a:sym typeface="Montserrat Medium"/>
              </a:rPr>
              <a:t>Marketing Agency</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9222" r="0" b="-9222"/>
            </a:stretch>
          </a:blipFill>
        </p:spPr>
      </p:sp>
      <p:sp>
        <p:nvSpPr>
          <p:cNvPr name="Freeform 3" id="3"/>
          <p:cNvSpPr/>
          <p:nvPr/>
        </p:nvSpPr>
        <p:spPr>
          <a:xfrm flipH="false" flipV="false" rot="0">
            <a:off x="947361" y="3307795"/>
            <a:ext cx="4972840" cy="4972840"/>
          </a:xfrm>
          <a:custGeom>
            <a:avLst/>
            <a:gdLst/>
            <a:ahLst/>
            <a:cxnLst/>
            <a:rect r="r" b="b" t="t" l="l"/>
            <a:pathLst>
              <a:path h="4972840" w="4972840">
                <a:moveTo>
                  <a:pt x="0" y="0"/>
                </a:moveTo>
                <a:lnTo>
                  <a:pt x="4972841" y="0"/>
                </a:lnTo>
                <a:lnTo>
                  <a:pt x="4972841" y="4972840"/>
                </a:lnTo>
                <a:lnTo>
                  <a:pt x="0" y="497284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6515790" y="3307795"/>
            <a:ext cx="4972840" cy="4972840"/>
          </a:xfrm>
          <a:custGeom>
            <a:avLst/>
            <a:gdLst/>
            <a:ahLst/>
            <a:cxnLst/>
            <a:rect r="r" b="b" t="t" l="l"/>
            <a:pathLst>
              <a:path h="4972840" w="4972840">
                <a:moveTo>
                  <a:pt x="0" y="0"/>
                </a:moveTo>
                <a:lnTo>
                  <a:pt x="4972840" y="0"/>
                </a:lnTo>
                <a:lnTo>
                  <a:pt x="4972840" y="4972840"/>
                </a:lnTo>
                <a:lnTo>
                  <a:pt x="0" y="497284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5" id="5"/>
          <p:cNvSpPr/>
          <p:nvPr/>
        </p:nvSpPr>
        <p:spPr>
          <a:xfrm flipH="false" flipV="false" rot="0">
            <a:off x="1949559" y="2642925"/>
            <a:ext cx="3254410" cy="4930925"/>
          </a:xfrm>
          <a:custGeom>
            <a:avLst/>
            <a:gdLst/>
            <a:ahLst/>
            <a:cxnLst/>
            <a:rect r="r" b="b" t="t" l="l"/>
            <a:pathLst>
              <a:path h="4930925" w="3254410">
                <a:moveTo>
                  <a:pt x="0" y="0"/>
                </a:moveTo>
                <a:lnTo>
                  <a:pt x="3254411" y="0"/>
                </a:lnTo>
                <a:lnTo>
                  <a:pt x="3254411" y="4930925"/>
                </a:lnTo>
                <a:lnTo>
                  <a:pt x="0" y="4930925"/>
                </a:lnTo>
                <a:lnTo>
                  <a:pt x="0" y="0"/>
                </a:lnTo>
                <a:close/>
              </a:path>
            </a:pathLst>
          </a:custGeom>
          <a:blipFill>
            <a:blip r:embed="rId5"/>
            <a:stretch>
              <a:fillRect l="0" t="0" r="0" b="0"/>
            </a:stretch>
          </a:blipFill>
        </p:spPr>
      </p:sp>
      <p:sp>
        <p:nvSpPr>
          <p:cNvPr name="Freeform 6" id="6"/>
          <p:cNvSpPr/>
          <p:nvPr/>
        </p:nvSpPr>
        <p:spPr>
          <a:xfrm flipH="false" flipV="false" rot="0">
            <a:off x="7488868" y="2570196"/>
            <a:ext cx="3191775" cy="5076382"/>
          </a:xfrm>
          <a:custGeom>
            <a:avLst/>
            <a:gdLst/>
            <a:ahLst/>
            <a:cxnLst/>
            <a:rect r="r" b="b" t="t" l="l"/>
            <a:pathLst>
              <a:path h="5076382" w="3191775">
                <a:moveTo>
                  <a:pt x="0" y="0"/>
                </a:moveTo>
                <a:lnTo>
                  <a:pt x="3191776" y="0"/>
                </a:lnTo>
                <a:lnTo>
                  <a:pt x="3191776" y="5076382"/>
                </a:lnTo>
                <a:lnTo>
                  <a:pt x="0" y="5076382"/>
                </a:lnTo>
                <a:lnTo>
                  <a:pt x="0" y="0"/>
                </a:lnTo>
                <a:close/>
              </a:path>
            </a:pathLst>
          </a:custGeom>
          <a:blipFill>
            <a:blip r:embed="rId6"/>
            <a:stretch>
              <a:fillRect l="0" t="0" r="0" b="0"/>
            </a:stretch>
          </a:blipFill>
        </p:spPr>
      </p:sp>
      <p:sp>
        <p:nvSpPr>
          <p:cNvPr name="Freeform 7" id="7"/>
          <p:cNvSpPr/>
          <p:nvPr/>
        </p:nvSpPr>
        <p:spPr>
          <a:xfrm flipH="false" flipV="false" rot="0">
            <a:off x="12084218" y="3307795"/>
            <a:ext cx="4972840" cy="4972840"/>
          </a:xfrm>
          <a:custGeom>
            <a:avLst/>
            <a:gdLst/>
            <a:ahLst/>
            <a:cxnLst/>
            <a:rect r="r" b="b" t="t" l="l"/>
            <a:pathLst>
              <a:path h="4972840" w="4972840">
                <a:moveTo>
                  <a:pt x="0" y="0"/>
                </a:moveTo>
                <a:lnTo>
                  <a:pt x="4972840" y="0"/>
                </a:lnTo>
                <a:lnTo>
                  <a:pt x="4972840" y="4972840"/>
                </a:lnTo>
                <a:lnTo>
                  <a:pt x="0" y="497284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8" id="8"/>
          <p:cNvSpPr/>
          <p:nvPr/>
        </p:nvSpPr>
        <p:spPr>
          <a:xfrm flipH="false" flipV="false" rot="0">
            <a:off x="12965542" y="2624175"/>
            <a:ext cx="3254319" cy="4968426"/>
          </a:xfrm>
          <a:custGeom>
            <a:avLst/>
            <a:gdLst/>
            <a:ahLst/>
            <a:cxnLst/>
            <a:rect r="r" b="b" t="t" l="l"/>
            <a:pathLst>
              <a:path h="4968426" w="3254319">
                <a:moveTo>
                  <a:pt x="0" y="0"/>
                </a:moveTo>
                <a:lnTo>
                  <a:pt x="3254319" y="0"/>
                </a:lnTo>
                <a:lnTo>
                  <a:pt x="3254319" y="4968425"/>
                </a:lnTo>
                <a:lnTo>
                  <a:pt x="0" y="4968425"/>
                </a:lnTo>
                <a:lnTo>
                  <a:pt x="0" y="0"/>
                </a:lnTo>
                <a:close/>
              </a:path>
            </a:pathLst>
          </a:custGeom>
          <a:blipFill>
            <a:blip r:embed="rId7"/>
            <a:stretch>
              <a:fillRect l="0" t="0" r="0" b="0"/>
            </a:stretch>
          </a:blipFill>
        </p:spPr>
      </p:sp>
      <p:sp>
        <p:nvSpPr>
          <p:cNvPr name="Freeform 9" id="9"/>
          <p:cNvSpPr/>
          <p:nvPr/>
        </p:nvSpPr>
        <p:spPr>
          <a:xfrm flipH="false" flipV="false" rot="0">
            <a:off x="12297748" y="7078423"/>
            <a:ext cx="4601772" cy="2404426"/>
          </a:xfrm>
          <a:custGeom>
            <a:avLst/>
            <a:gdLst/>
            <a:ahLst/>
            <a:cxnLst/>
            <a:rect r="r" b="b" t="t" l="l"/>
            <a:pathLst>
              <a:path h="2404426" w="4601772">
                <a:moveTo>
                  <a:pt x="0" y="0"/>
                </a:moveTo>
                <a:lnTo>
                  <a:pt x="4601772" y="0"/>
                </a:lnTo>
                <a:lnTo>
                  <a:pt x="4601772" y="2404425"/>
                </a:lnTo>
                <a:lnTo>
                  <a:pt x="0" y="2404425"/>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10" id="10"/>
          <p:cNvSpPr/>
          <p:nvPr/>
        </p:nvSpPr>
        <p:spPr>
          <a:xfrm flipH="false" flipV="false" rot="0">
            <a:off x="6701324" y="7078423"/>
            <a:ext cx="4601772" cy="2404426"/>
          </a:xfrm>
          <a:custGeom>
            <a:avLst/>
            <a:gdLst/>
            <a:ahLst/>
            <a:cxnLst/>
            <a:rect r="r" b="b" t="t" l="l"/>
            <a:pathLst>
              <a:path h="2404426" w="4601772">
                <a:moveTo>
                  <a:pt x="0" y="0"/>
                </a:moveTo>
                <a:lnTo>
                  <a:pt x="4601772" y="0"/>
                </a:lnTo>
                <a:lnTo>
                  <a:pt x="4601772" y="2404425"/>
                </a:lnTo>
                <a:lnTo>
                  <a:pt x="0" y="2404425"/>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11" id="11"/>
          <p:cNvSpPr/>
          <p:nvPr/>
        </p:nvSpPr>
        <p:spPr>
          <a:xfrm flipH="false" flipV="false" rot="0">
            <a:off x="1104900" y="7078423"/>
            <a:ext cx="4601772" cy="2404426"/>
          </a:xfrm>
          <a:custGeom>
            <a:avLst/>
            <a:gdLst/>
            <a:ahLst/>
            <a:cxnLst/>
            <a:rect r="r" b="b" t="t" l="l"/>
            <a:pathLst>
              <a:path h="2404426" w="4601772">
                <a:moveTo>
                  <a:pt x="0" y="0"/>
                </a:moveTo>
                <a:lnTo>
                  <a:pt x="4601772" y="0"/>
                </a:lnTo>
                <a:lnTo>
                  <a:pt x="4601772" y="2404425"/>
                </a:lnTo>
                <a:lnTo>
                  <a:pt x="0" y="2404425"/>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TextBox 12" id="12"/>
          <p:cNvSpPr txBox="true"/>
          <p:nvPr/>
        </p:nvSpPr>
        <p:spPr>
          <a:xfrm rot="0">
            <a:off x="5920202" y="794947"/>
            <a:ext cx="6447597" cy="1410836"/>
          </a:xfrm>
          <a:prstGeom prst="rect">
            <a:avLst/>
          </a:prstGeom>
        </p:spPr>
        <p:txBody>
          <a:bodyPr anchor="t" rtlCol="false" tIns="0" lIns="0" bIns="0" rIns="0">
            <a:spAutoFit/>
          </a:bodyPr>
          <a:lstStyle/>
          <a:p>
            <a:pPr algn="ctr">
              <a:lnSpc>
                <a:spcPts val="11480"/>
              </a:lnSpc>
            </a:pPr>
            <a:r>
              <a:rPr lang="en-US" b="true" sz="8200" spc="164">
                <a:solidFill>
                  <a:srgbClr val="3E4677"/>
                </a:solidFill>
                <a:latin typeface="Montserrat Classic Bold"/>
                <a:ea typeface="Montserrat Classic Bold"/>
                <a:cs typeface="Montserrat Classic Bold"/>
                <a:sym typeface="Montserrat Classic Bold"/>
              </a:rPr>
              <a:t>OUR TEAM</a:t>
            </a:r>
          </a:p>
        </p:txBody>
      </p:sp>
      <p:sp>
        <p:nvSpPr>
          <p:cNvPr name="TextBox 13" id="13"/>
          <p:cNvSpPr txBox="true"/>
          <p:nvPr/>
        </p:nvSpPr>
        <p:spPr>
          <a:xfrm rot="0">
            <a:off x="1468006" y="7774268"/>
            <a:ext cx="3875560" cy="622894"/>
          </a:xfrm>
          <a:prstGeom prst="rect">
            <a:avLst/>
          </a:prstGeom>
        </p:spPr>
        <p:txBody>
          <a:bodyPr anchor="t" rtlCol="false" tIns="0" lIns="0" bIns="0" rIns="0">
            <a:spAutoFit/>
          </a:bodyPr>
          <a:lstStyle/>
          <a:p>
            <a:pPr algn="ctr">
              <a:lnSpc>
                <a:spcPts val="5040"/>
              </a:lnSpc>
            </a:pPr>
            <a:r>
              <a:rPr lang="en-US" b="true" sz="3600">
                <a:solidFill>
                  <a:srgbClr val="342424"/>
                </a:solidFill>
                <a:latin typeface="Montserrat Classic Bold"/>
                <a:ea typeface="Montserrat Classic Bold"/>
                <a:cs typeface="Montserrat Classic Bold"/>
                <a:sym typeface="Montserrat Classic Bold"/>
              </a:rPr>
              <a:t>SACHA DUBOIS</a:t>
            </a:r>
          </a:p>
        </p:txBody>
      </p:sp>
      <p:sp>
        <p:nvSpPr>
          <p:cNvPr name="TextBox 14" id="14"/>
          <p:cNvSpPr txBox="true"/>
          <p:nvPr/>
        </p:nvSpPr>
        <p:spPr>
          <a:xfrm rot="0">
            <a:off x="1935380" y="8381977"/>
            <a:ext cx="2930993" cy="613369"/>
          </a:xfrm>
          <a:prstGeom prst="rect">
            <a:avLst/>
          </a:prstGeom>
        </p:spPr>
        <p:txBody>
          <a:bodyPr anchor="t" rtlCol="false" tIns="0" lIns="0" bIns="0" rIns="0">
            <a:spAutoFit/>
          </a:bodyPr>
          <a:lstStyle/>
          <a:p>
            <a:pPr algn="ctr">
              <a:lnSpc>
                <a:spcPts val="5040"/>
              </a:lnSpc>
            </a:pPr>
            <a:r>
              <a:rPr lang="en-US" b="true" sz="3600" i="true">
                <a:solidFill>
                  <a:srgbClr val="342424"/>
                </a:solidFill>
                <a:latin typeface="Montserrat Medium Italics"/>
                <a:ea typeface="Montserrat Medium Italics"/>
                <a:cs typeface="Montserrat Medium Italics"/>
                <a:sym typeface="Montserrat Medium Italics"/>
              </a:rPr>
              <a:t>FOUNDER</a:t>
            </a:r>
          </a:p>
        </p:txBody>
      </p:sp>
      <p:sp>
        <p:nvSpPr>
          <p:cNvPr name="TextBox 15" id="15"/>
          <p:cNvSpPr txBox="true"/>
          <p:nvPr/>
        </p:nvSpPr>
        <p:spPr>
          <a:xfrm rot="0">
            <a:off x="7536713" y="8381977"/>
            <a:ext cx="2930993" cy="613369"/>
          </a:xfrm>
          <a:prstGeom prst="rect">
            <a:avLst/>
          </a:prstGeom>
        </p:spPr>
        <p:txBody>
          <a:bodyPr anchor="t" rtlCol="false" tIns="0" lIns="0" bIns="0" rIns="0">
            <a:spAutoFit/>
          </a:bodyPr>
          <a:lstStyle/>
          <a:p>
            <a:pPr algn="ctr">
              <a:lnSpc>
                <a:spcPts val="5040"/>
              </a:lnSpc>
            </a:pPr>
            <a:r>
              <a:rPr lang="en-US" b="true" sz="3600" i="true">
                <a:solidFill>
                  <a:srgbClr val="342424"/>
                </a:solidFill>
                <a:latin typeface="Montserrat Medium Italics"/>
                <a:ea typeface="Montserrat Medium Italics"/>
                <a:cs typeface="Montserrat Medium Italics"/>
                <a:sym typeface="Montserrat Medium Italics"/>
              </a:rPr>
              <a:t>MANAGER</a:t>
            </a:r>
          </a:p>
        </p:txBody>
      </p:sp>
      <p:sp>
        <p:nvSpPr>
          <p:cNvPr name="TextBox 16" id="16"/>
          <p:cNvSpPr txBox="true"/>
          <p:nvPr/>
        </p:nvSpPr>
        <p:spPr>
          <a:xfrm rot="0">
            <a:off x="7064430" y="7774268"/>
            <a:ext cx="3875560" cy="622894"/>
          </a:xfrm>
          <a:prstGeom prst="rect">
            <a:avLst/>
          </a:prstGeom>
        </p:spPr>
        <p:txBody>
          <a:bodyPr anchor="t" rtlCol="false" tIns="0" lIns="0" bIns="0" rIns="0">
            <a:spAutoFit/>
          </a:bodyPr>
          <a:lstStyle/>
          <a:p>
            <a:pPr algn="ctr">
              <a:lnSpc>
                <a:spcPts val="5040"/>
              </a:lnSpc>
            </a:pPr>
            <a:r>
              <a:rPr lang="en-US" b="true" sz="3600">
                <a:solidFill>
                  <a:srgbClr val="342424"/>
                </a:solidFill>
                <a:latin typeface="Montserrat Classic Bold"/>
                <a:ea typeface="Montserrat Classic Bold"/>
                <a:cs typeface="Montserrat Classic Bold"/>
                <a:sym typeface="Montserrat Classic Bold"/>
              </a:rPr>
              <a:t>JULIANA SILVA</a:t>
            </a:r>
          </a:p>
        </p:txBody>
      </p:sp>
      <p:sp>
        <p:nvSpPr>
          <p:cNvPr name="TextBox 17" id="17"/>
          <p:cNvSpPr txBox="true"/>
          <p:nvPr/>
        </p:nvSpPr>
        <p:spPr>
          <a:xfrm rot="0">
            <a:off x="12660854" y="7774268"/>
            <a:ext cx="3875560" cy="622894"/>
          </a:xfrm>
          <a:prstGeom prst="rect">
            <a:avLst/>
          </a:prstGeom>
        </p:spPr>
        <p:txBody>
          <a:bodyPr anchor="t" rtlCol="false" tIns="0" lIns="0" bIns="0" rIns="0">
            <a:spAutoFit/>
          </a:bodyPr>
          <a:lstStyle/>
          <a:p>
            <a:pPr algn="ctr">
              <a:lnSpc>
                <a:spcPts val="5040"/>
              </a:lnSpc>
            </a:pPr>
            <a:r>
              <a:rPr lang="en-US" b="true" sz="3600">
                <a:solidFill>
                  <a:srgbClr val="342424"/>
                </a:solidFill>
                <a:latin typeface="Montserrat Classic Bold"/>
                <a:ea typeface="Montserrat Classic Bold"/>
                <a:cs typeface="Montserrat Classic Bold"/>
                <a:sym typeface="Montserrat Classic Bold"/>
              </a:rPr>
              <a:t>DREW FEIG</a:t>
            </a:r>
          </a:p>
        </p:txBody>
      </p:sp>
      <p:sp>
        <p:nvSpPr>
          <p:cNvPr name="Freeform 18" id="18"/>
          <p:cNvSpPr/>
          <p:nvPr/>
        </p:nvSpPr>
        <p:spPr>
          <a:xfrm flipH="true" flipV="false" rot="-10673770">
            <a:off x="11714538" y="-4303785"/>
            <a:ext cx="11537104" cy="7782301"/>
          </a:xfrm>
          <a:custGeom>
            <a:avLst/>
            <a:gdLst/>
            <a:ahLst/>
            <a:cxnLst/>
            <a:rect r="r" b="b" t="t" l="l"/>
            <a:pathLst>
              <a:path h="7782301" w="11537104">
                <a:moveTo>
                  <a:pt x="11537104" y="0"/>
                </a:moveTo>
                <a:lnTo>
                  <a:pt x="0" y="0"/>
                </a:lnTo>
                <a:lnTo>
                  <a:pt x="0" y="7782301"/>
                </a:lnTo>
                <a:lnTo>
                  <a:pt x="11537104" y="7782301"/>
                </a:lnTo>
                <a:lnTo>
                  <a:pt x="11537104"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TextBox 19" id="19"/>
          <p:cNvSpPr txBox="true"/>
          <p:nvPr/>
        </p:nvSpPr>
        <p:spPr>
          <a:xfrm rot="0">
            <a:off x="13138047" y="8381977"/>
            <a:ext cx="2930993" cy="613369"/>
          </a:xfrm>
          <a:prstGeom prst="rect">
            <a:avLst/>
          </a:prstGeom>
        </p:spPr>
        <p:txBody>
          <a:bodyPr anchor="t" rtlCol="false" tIns="0" lIns="0" bIns="0" rIns="0">
            <a:spAutoFit/>
          </a:bodyPr>
          <a:lstStyle/>
          <a:p>
            <a:pPr algn="ctr">
              <a:lnSpc>
                <a:spcPts val="5040"/>
              </a:lnSpc>
            </a:pPr>
            <a:r>
              <a:rPr lang="en-US" b="true" sz="3600" i="true">
                <a:solidFill>
                  <a:srgbClr val="342424"/>
                </a:solidFill>
                <a:latin typeface="Montserrat Medium Italics"/>
                <a:ea typeface="Montserrat Medium Italics"/>
                <a:cs typeface="Montserrat Medium Italics"/>
                <a:sym typeface="Montserrat Medium Italics"/>
              </a:rPr>
              <a:t>EMPLOYEE</a:t>
            </a:r>
          </a:p>
        </p:txBody>
      </p:sp>
      <p:sp>
        <p:nvSpPr>
          <p:cNvPr name="Freeform 20" id="20"/>
          <p:cNvSpPr/>
          <p:nvPr/>
        </p:nvSpPr>
        <p:spPr>
          <a:xfrm flipH="false" flipV="false" rot="0">
            <a:off x="724706" y="513448"/>
            <a:ext cx="1118994" cy="1309461"/>
          </a:xfrm>
          <a:custGeom>
            <a:avLst/>
            <a:gdLst/>
            <a:ahLst/>
            <a:cxnLst/>
            <a:rect r="r" b="b" t="t" l="l"/>
            <a:pathLst>
              <a:path h="1309461" w="1118994">
                <a:moveTo>
                  <a:pt x="0" y="0"/>
                </a:moveTo>
                <a:lnTo>
                  <a:pt x="1118994" y="0"/>
                </a:lnTo>
                <a:lnTo>
                  <a:pt x="1118994" y="1309461"/>
                </a:lnTo>
                <a:lnTo>
                  <a:pt x="0" y="1309461"/>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TextBox 21" id="21"/>
          <p:cNvSpPr txBox="true"/>
          <p:nvPr/>
        </p:nvSpPr>
        <p:spPr>
          <a:xfrm rot="0">
            <a:off x="1972955" y="720268"/>
            <a:ext cx="3583851" cy="529667"/>
          </a:xfrm>
          <a:prstGeom prst="rect">
            <a:avLst/>
          </a:prstGeom>
        </p:spPr>
        <p:txBody>
          <a:bodyPr anchor="t" rtlCol="false" tIns="0" lIns="0" bIns="0" rIns="0">
            <a:spAutoFit/>
          </a:bodyPr>
          <a:lstStyle/>
          <a:p>
            <a:pPr algn="l">
              <a:lnSpc>
                <a:spcPts val="4398"/>
              </a:lnSpc>
            </a:pPr>
            <a:r>
              <a:rPr lang="en-US" b="true" sz="3141" spc="62">
                <a:solidFill>
                  <a:srgbClr val="342424"/>
                </a:solidFill>
                <a:latin typeface="Montserrat Classic Bold"/>
                <a:ea typeface="Montserrat Classic Bold"/>
                <a:cs typeface="Montserrat Classic Bold"/>
                <a:sym typeface="Montserrat Classic Bold"/>
              </a:rPr>
              <a:t>WARDIERE INC.</a:t>
            </a:r>
          </a:p>
        </p:txBody>
      </p:sp>
      <p:sp>
        <p:nvSpPr>
          <p:cNvPr name="TextBox 22" id="22"/>
          <p:cNvSpPr txBox="true"/>
          <p:nvPr/>
        </p:nvSpPr>
        <p:spPr>
          <a:xfrm rot="0">
            <a:off x="1972955" y="1227155"/>
            <a:ext cx="2893418" cy="339019"/>
          </a:xfrm>
          <a:prstGeom prst="rect">
            <a:avLst/>
          </a:prstGeom>
        </p:spPr>
        <p:txBody>
          <a:bodyPr anchor="t" rtlCol="false" tIns="0" lIns="0" bIns="0" rIns="0">
            <a:spAutoFit/>
          </a:bodyPr>
          <a:lstStyle/>
          <a:p>
            <a:pPr algn="l">
              <a:lnSpc>
                <a:spcPts val="2837"/>
              </a:lnSpc>
            </a:pPr>
            <a:r>
              <a:rPr lang="en-US" sz="2026" b="true">
                <a:solidFill>
                  <a:srgbClr val="342424"/>
                </a:solidFill>
                <a:latin typeface="Montserrat Medium"/>
                <a:ea typeface="Montserrat Medium"/>
                <a:cs typeface="Montserrat Medium"/>
                <a:sym typeface="Montserrat Medium"/>
              </a:rPr>
              <a:t>Marketing Agency</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DAGloM2_lz0</dc:identifier>
  <dcterms:modified xsi:type="dcterms:W3CDTF">2011-08-01T06:04:30Z</dcterms:modified>
  <cp:revision>1</cp:revision>
</cp:coreProperties>
</file>